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646" r:id="rId2"/>
    <p:sldId id="311" r:id="rId3"/>
    <p:sldId id="297" r:id="rId4"/>
    <p:sldId id="647" r:id="rId5"/>
    <p:sldId id="312" r:id="rId6"/>
    <p:sldId id="327" r:id="rId7"/>
    <p:sldId id="641" r:id="rId8"/>
    <p:sldId id="317" r:id="rId9"/>
    <p:sldId id="622" r:id="rId10"/>
    <p:sldId id="338" r:id="rId11"/>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009" initials="U" lastIdx="1" clrIdx="0">
    <p:extLst>
      <p:ext uri="{19B8F6BF-5375-455C-9EA6-DF929625EA0E}">
        <p15:presenceInfo xmlns:p15="http://schemas.microsoft.com/office/powerpoint/2012/main" xmlns="" userId="S-1-5-21-2233869166-798791585-801673945-3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7FF"/>
    <a:srgbClr val="FFFFCC"/>
    <a:srgbClr val="F2F2F2"/>
    <a:srgbClr val="FFFF99"/>
    <a:srgbClr val="FF0066"/>
    <a:srgbClr val="FFFFFF"/>
    <a:srgbClr val="0192FF"/>
    <a:srgbClr val="FFFF00"/>
    <a:srgbClr val="3399FF"/>
    <a:srgbClr val="BDF4A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0" autoAdjust="0"/>
    <p:restoredTop sz="88654" autoAdjust="0"/>
  </p:normalViewPr>
  <p:slideViewPr>
    <p:cSldViewPr>
      <p:cViewPr varScale="1">
        <p:scale>
          <a:sx n="61" d="100"/>
          <a:sy n="61" d="100"/>
        </p:scale>
        <p:origin x="-648" y="-90"/>
      </p:cViewPr>
      <p:guideLst>
        <p:guide orient="horz" pos="2160"/>
        <p:guide pos="2880"/>
      </p:guideLst>
    </p:cSldViewPr>
  </p:slideViewPr>
  <p:outlineViewPr>
    <p:cViewPr>
      <p:scale>
        <a:sx n="33" d="100"/>
        <a:sy n="33" d="100"/>
      </p:scale>
      <p:origin x="0" y="-115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120" y="114"/>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1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122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23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44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32958297430568878"/>
          <c:y val="5.1048038897893035E-2"/>
          <c:w val="0.41422393465016261"/>
          <c:h val="0.93907189627228571"/>
        </c:manualLayout>
      </c:layout>
      <c:pieChart>
        <c:varyColors val="1"/>
        <c:ser>
          <c:idx val="0"/>
          <c:order val="0"/>
          <c:tx>
            <c:strRef>
              <c:f>Sheet1!$B$1</c:f>
              <c:strCache>
                <c:ptCount val="1"/>
                <c:pt idx="0">
                  <c:v>列1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1-3103-4986-BF03-3DBAC0F2E234}"/>
              </c:ext>
            </c:extLst>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3-3103-4986-BF03-3DBAC0F2E234}"/>
              </c:ext>
            </c:extLst>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5-3103-4986-BF03-3DBAC0F2E234}"/>
              </c:ext>
            </c:extLst>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7-3103-4986-BF03-3DBAC0F2E234}"/>
              </c:ext>
            </c:extLst>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9-3103-4986-BF03-3DBAC0F2E234}"/>
              </c:ext>
            </c:extLst>
          </c:dPt>
          <c:dPt>
            <c:idx val="5"/>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B-3103-4986-BF03-3DBAC0F2E234}"/>
              </c:ext>
            </c:extLst>
          </c:dPt>
          <c:dPt>
            <c:idx val="6"/>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E-69C6-483A-85CC-8B0FD495B308}"/>
              </c:ext>
            </c:extLst>
          </c:dPt>
          <c:dPt>
            <c:idx val="7"/>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11-69C6-483A-85CC-8B0FD495B308}"/>
              </c:ext>
            </c:extLst>
          </c:dPt>
          <c:dPt>
            <c:idx val="8"/>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10-69C6-483A-85CC-8B0FD495B308}"/>
              </c:ext>
            </c:extLst>
          </c:dPt>
          <c:dPt>
            <c:idx val="9"/>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F-69C6-483A-85CC-8B0FD495B308}"/>
              </c:ext>
            </c:extLst>
          </c:dPt>
          <c:dPt>
            <c:idx val="1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D-69C6-483A-85CC-8B0FD495B308}"/>
              </c:ext>
            </c:extLst>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
            <c:dLbl>
              <c:idx val="1"/>
              <c:layout>
                <c:manualLayout>
                  <c:x val="4.6542222051406443E-2"/>
                  <c:y val="-4.2813614262560924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103-4986-BF03-3DBAC0F2E234}"/>
                </c:ext>
              </c:extLst>
            </c:dLbl>
            <c:dLbl>
              <c:idx val="2"/>
              <c:layout>
                <c:manualLayout>
                  <c:x val="7.7141500530234164E-2"/>
                  <c:y val="-0.15900421393841171"/>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103-4986-BF03-3DBAC0F2E234}"/>
                </c:ext>
              </c:extLst>
            </c:dLbl>
            <c:dLbl>
              <c:idx val="3"/>
              <c:layout>
                <c:manualLayout>
                  <c:x val="4.1320636079741839E-2"/>
                  <c:y val="4.6654132901134526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103-4986-BF03-3DBAC0F2E234}"/>
                </c:ext>
              </c:extLst>
            </c:dLbl>
            <c:dLbl>
              <c:idx val="4"/>
              <c:layout>
                <c:manualLayout>
                  <c:x val="0.13541201617914977"/>
                  <c:y val="1.7148914100486228E-2"/>
                </c:manualLayout>
              </c:layout>
              <c:tx>
                <c:rich>
                  <a:bodyPr rot="0" spcFirstLastPara="1" vertOverflow="ellipsis" vert="horz" wrap="square" lIns="38100" tIns="19050" rIns="38100" bIns="19050" anchor="ctr" anchorCtr="0">
                    <a:no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fld id="{67BF5C14-7ABE-44EA-B43E-B683DBACA768}" type="CATEGORYNAME">
                      <a:rPr lang="ja-JP" altLang="en-US" sz="1800" smtClean="0">
                        <a:solidFill>
                          <a:schemeClr val="tx1"/>
                        </a:solidFill>
                      </a:rPr>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t>[分類名]</a:t>
                    </a:fld>
                    <a:r>
                      <a:rPr lang="ja-JP" altLang="en-US" sz="1800" dirty="0">
                        <a:solidFill>
                          <a:schemeClr val="tx1"/>
                        </a:solidFill>
                      </a:rPr>
                      <a:t> </a:t>
                    </a:r>
                    <a:fld id="{BFC8A283-4C38-4853-8842-B45E2CEC1386}" type="PERCENTAGE">
                      <a:rPr lang="en-US" altLang="ja-JP" sz="1800" baseline="0" smtClean="0">
                        <a:solidFill>
                          <a:schemeClr val="tx1"/>
                        </a:solidFill>
                      </a:rPr>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t>[パーセンテージ]</a:t>
                    </a:fld>
                    <a:endParaRPr lang="ja-JP" altLang="en-US" sz="1800" dirty="0">
                      <a:solidFill>
                        <a:schemeClr val="tx1"/>
                      </a:solidFill>
                    </a:endParaRPr>
                  </a:p>
                </c:rich>
              </c:tx>
              <c:numFmt formatCode="0.0%" sourceLinked="0"/>
              <c:spPr>
                <a:noFill/>
                <a:ln>
                  <a:noFill/>
                </a:ln>
                <a:effectLst/>
              </c:spPr>
              <c:dLblPos val="bestFit"/>
              <c:showCatName val="1"/>
              <c:extLst xmlns:c16r2="http://schemas.microsoft.com/office/drawing/2015/06/chart">
                <c:ext xmlns:c15="http://schemas.microsoft.com/office/drawing/2012/chart" uri="{CE6537A1-D6FC-4f65-9D91-7224C49458BB}">
                  <c15:layout>
                    <c:manualLayout>
                      <c:w val="0.21796978688713795"/>
                      <c:h val="8.8953517017828179E-2"/>
                    </c:manualLayout>
                  </c15:layout>
                  <c15:dlblFieldTable/>
                  <c15:showDataLabelsRange val="0"/>
                </c:ext>
                <c:ext xmlns:c16="http://schemas.microsoft.com/office/drawing/2014/chart" uri="{C3380CC4-5D6E-409C-BE32-E72D297353CC}">
                  <c16:uniqueId val="{00000009-3103-4986-BF03-3DBAC0F2E234}"/>
                </c:ext>
              </c:extLst>
            </c:dLbl>
            <c:dLbl>
              <c:idx val="5"/>
              <c:layout>
                <c:manualLayout>
                  <c:x val="5.2235534031245388E-2"/>
                  <c:y val="2.4167001620745487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15:layout>
                    <c:manualLayout>
                      <c:w val="0.13517340792186278"/>
                      <c:h val="7.6438768233387355E-2"/>
                    </c:manualLayout>
                  </c15:layout>
                </c:ext>
                <c:ext xmlns:c16="http://schemas.microsoft.com/office/drawing/2014/chart" uri="{C3380CC4-5D6E-409C-BE32-E72D297353CC}">
                  <c16:uniqueId val="{0000000B-3103-4986-BF03-3DBAC0F2E234}"/>
                </c:ext>
              </c:extLst>
            </c:dLbl>
            <c:dLbl>
              <c:idx val="6"/>
              <c:layout>
                <c:manualLayout>
                  <c:x val="2.5320156575516253E-2"/>
                  <c:y val="3.3289594813614209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69C6-483A-85CC-8B0FD495B308}"/>
                </c:ext>
              </c:extLst>
            </c:dLbl>
            <c:dLbl>
              <c:idx val="7"/>
              <c:layout>
                <c:manualLayout>
                  <c:x val="1.1197659031088053E-2"/>
                  <c:y val="2.8814003241491071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69C6-483A-85CC-8B0FD495B308}"/>
                </c:ext>
              </c:extLst>
            </c:dLbl>
            <c:dLbl>
              <c:idx val="8"/>
              <c:layout>
                <c:manualLayout>
                  <c:x val="6.0795919821677539E-3"/>
                  <c:y val="2.2272674230145874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9C6-483A-85CC-8B0FD495B308}"/>
                </c:ext>
              </c:extLst>
            </c:dLbl>
            <c:dLbl>
              <c:idx val="9"/>
              <c:layout>
                <c:manualLayout>
                  <c:x val="1.3733815445549455E-2"/>
                  <c:y val="-8.7253160453808608E-3"/>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9C6-483A-85CC-8B0FD495B308}"/>
                </c:ext>
              </c:extLst>
            </c:dLbl>
            <c:dLbl>
              <c:idx val="10"/>
              <c:layout>
                <c:manualLayout>
                  <c:x val="3.3511191425018676E-2"/>
                  <c:y val="8.200350081037272E-2"/>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9C6-483A-85CC-8B0FD495B30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Pos val="ctr"/>
            <c:showCatName val="1"/>
            <c:showPercent val="1"/>
            <c:extLst xmlns:c16r2="http://schemas.microsoft.com/office/drawing/2015/06/chart">
              <c:ext xmlns:c15="http://schemas.microsoft.com/office/drawing/2012/chart" uri="{CE6537A1-D6FC-4f65-9D91-7224C49458BB}"/>
            </c:extLst>
          </c:dLbls>
          <c:cat>
            <c:strRef>
              <c:f>Sheet1!$A$2:$A$12</c:f>
              <c:strCache>
                <c:ptCount val="11"/>
                <c:pt idx="0">
                  <c:v>中国</c:v>
                </c:pt>
                <c:pt idx="1">
                  <c:v>ベトナム</c:v>
                </c:pt>
                <c:pt idx="2">
                  <c:v>韓国</c:v>
                </c:pt>
                <c:pt idx="3">
                  <c:v>マレーシア</c:v>
                </c:pt>
                <c:pt idx="4">
                  <c:v>モンゴル</c:v>
                </c:pt>
                <c:pt idx="5">
                  <c:v>台湾</c:v>
                </c:pt>
                <c:pt idx="6">
                  <c:v>インドネシア</c:v>
                </c:pt>
                <c:pt idx="7">
                  <c:v>ネパール</c:v>
                </c:pt>
                <c:pt idx="8">
                  <c:v>タイ</c:v>
                </c:pt>
                <c:pt idx="9">
                  <c:v>バングラデシュ</c:v>
                </c:pt>
                <c:pt idx="10">
                  <c:v>その他</c:v>
                </c:pt>
              </c:strCache>
            </c:strRef>
          </c:cat>
          <c:val>
            <c:numRef>
              <c:f>Sheet1!$B$2:$B$12</c:f>
              <c:numCache>
                <c:formatCode>0_);[Red]\(0\)</c:formatCode>
                <c:ptCount val="11"/>
                <c:pt idx="0">
                  <c:v>392</c:v>
                </c:pt>
                <c:pt idx="1">
                  <c:v>119</c:v>
                </c:pt>
                <c:pt idx="2">
                  <c:v>86</c:v>
                </c:pt>
                <c:pt idx="3">
                  <c:v>44</c:v>
                </c:pt>
                <c:pt idx="4">
                  <c:v>40</c:v>
                </c:pt>
                <c:pt idx="5">
                  <c:v>36</c:v>
                </c:pt>
                <c:pt idx="6" formatCode="General">
                  <c:v>31</c:v>
                </c:pt>
                <c:pt idx="7" formatCode="General">
                  <c:v>24</c:v>
                </c:pt>
                <c:pt idx="8" formatCode="General">
                  <c:v>18</c:v>
                </c:pt>
                <c:pt idx="9" formatCode="General">
                  <c:v>15</c:v>
                </c:pt>
                <c:pt idx="10" formatCode="General">
                  <c:v>105</c:v>
                </c:pt>
              </c:numCache>
            </c:numRef>
          </c:val>
          <c:extLst xmlns:c16r2="http://schemas.microsoft.com/office/drawing/2015/06/chart">
            <c:ext xmlns:c16="http://schemas.microsoft.com/office/drawing/2014/chart" uri="{C3380CC4-5D6E-409C-BE32-E72D297353CC}">
              <c16:uniqueId val="{0000000C-3103-4986-BF03-3DBAC0F2E234}"/>
            </c:ext>
          </c:extLst>
        </c:ser>
        <c:dLbls>
          <c:showCatName val="1"/>
          <c:showPercent val="1"/>
        </c:dLbls>
        <c:firstSliceAng val="10"/>
      </c:pieChart>
      <c:spPr>
        <a:noFill/>
        <a:ln>
          <a:noFill/>
        </a:ln>
        <a:effectLst/>
      </c:spPr>
    </c:plotArea>
    <c:plotVisOnly val="1"/>
    <c:dispBlanksAs val="zero"/>
  </c:chart>
  <c:spPr>
    <a:noFill/>
    <a:ln>
      <a:noFill/>
    </a:ln>
    <a:effectLst/>
  </c:spPr>
  <c:txPr>
    <a:bodyPr/>
    <a:lstStyle/>
    <a:p>
      <a:pPr>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43463729627888831"/>
          <c:y val="6.5625000000000003E-2"/>
          <c:w val="0.45904902995867231"/>
          <c:h val="0.88124999999999998"/>
        </c:manualLayout>
      </c:layout>
      <c:pieChart>
        <c:varyColors val="1"/>
        <c:ser>
          <c:idx val="0"/>
          <c:order val="0"/>
          <c:tx>
            <c:strRef>
              <c:f>Sheet1!$B$1</c:f>
              <c:strCache>
                <c:ptCount val="1"/>
                <c:pt idx="0">
                  <c:v>列1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1-BFC2-4610-9A29-D6608F3D91A1}"/>
              </c:ext>
            </c:extLst>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3-BFC2-4610-9A29-D6608F3D91A1}"/>
              </c:ext>
            </c:extLst>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5-BFC2-4610-9A29-D6608F3D91A1}"/>
              </c:ext>
            </c:extLst>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7-BFC2-4610-9A29-D6608F3D91A1}"/>
              </c:ext>
            </c:extLst>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9-BFC2-4610-9A29-D6608F3D91A1}"/>
              </c:ext>
            </c:extLst>
          </c:dPt>
          <c:dPt>
            <c:idx val="5"/>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B-BFC2-4610-9A29-D6608F3D91A1}"/>
              </c:ext>
            </c:extLst>
          </c:dPt>
          <c:dPt>
            <c:idx val="6"/>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F-792C-4CF2-9089-4ABAAF94E229}"/>
              </c:ext>
            </c:extLst>
          </c:dPt>
          <c:dPt>
            <c:idx val="7"/>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12-792C-4CF2-9089-4ABAAF94E229}"/>
              </c:ext>
            </c:extLst>
          </c:dPt>
          <c:dPt>
            <c:idx val="8"/>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11-792C-4CF2-9089-4ABAAF94E229}"/>
              </c:ext>
            </c:extLst>
          </c:dPt>
          <c:dPt>
            <c:idx val="9"/>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E-792C-4CF2-9089-4ABAAF94E229}"/>
              </c:ext>
            </c:extLst>
          </c:dPt>
          <c:dPt>
            <c:idx val="1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10-792C-4CF2-9089-4ABAAF94E229}"/>
              </c:ext>
            </c:extLst>
          </c:dPt>
          <c:dLbls>
            <c:dLbl>
              <c:idx val="0"/>
              <c:layout>
                <c:manualLayout>
                  <c:x val="-0.15595769105928795"/>
                  <c:y val="0.15393767389555121"/>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FC2-4610-9A29-D6608F3D91A1}"/>
                </c:ext>
              </c:extLst>
            </c:dLbl>
            <c:dLbl>
              <c:idx val="1"/>
              <c:layout>
                <c:manualLayout>
                  <c:x val="-0.10350442166835272"/>
                  <c:y val="-0.10991216759895689"/>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FC2-4610-9A29-D6608F3D91A1}"/>
                </c:ext>
              </c:extLst>
            </c:dLbl>
            <c:dLbl>
              <c:idx val="2"/>
              <c:layout>
                <c:manualLayout>
                  <c:x val="0.12635415842105402"/>
                  <c:y val="-0.1866453063954786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FC2-4610-9A29-D6608F3D91A1}"/>
                </c:ext>
              </c:extLst>
            </c:dLbl>
            <c:dLbl>
              <c:idx val="3"/>
              <c:layout>
                <c:manualLayout>
                  <c:x val="2.0105849363435489E-2"/>
                  <c:y val="6.8519694428555676E-3"/>
                </c:manualLayout>
              </c:layout>
              <c:tx>
                <c:rich>
                  <a:bodyPr rot="0" spcFirstLastPara="1" vertOverflow="ellipsis" vert="horz" wrap="square" lIns="38100" tIns="19050" rIns="38100" bIns="19050" anchor="ctr" anchorCtr="0">
                    <a:noAutofit/>
                  </a:bodyPr>
                  <a:lstStyle/>
                  <a:p>
                    <a:pPr algn="ct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fld id="{30C84DC7-B781-4D67-9EA3-B7BC8DF066F3}" type="CATEGORYNAME">
                      <a:rPr lang="ja-JP" altLang="en-US" sz="1800" smtClean="0">
                        <a:solidFill>
                          <a:schemeClr val="tx1"/>
                        </a:solidFill>
                      </a:rPr>
                      <a:pPr algn="ct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t>[分類名]</a:t>
                    </a:fld>
                    <a:r>
                      <a:rPr lang="ja-JP" altLang="en-US" sz="1800" dirty="0">
                        <a:solidFill>
                          <a:schemeClr val="tx1"/>
                        </a:solidFill>
                      </a:rPr>
                      <a:t> </a:t>
                    </a:r>
                    <a:fld id="{C5BF6ACD-9A33-42C0-83D7-CF1A6A19A770}" type="PERCENTAGE">
                      <a:rPr lang="en-US" altLang="ja-JP" sz="1800" baseline="0" smtClean="0">
                        <a:solidFill>
                          <a:schemeClr val="tx1"/>
                        </a:solidFill>
                      </a:rPr>
                      <a:pPr algn="ct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t>[パーセンテージ]</a:t>
                    </a:fld>
                    <a:endParaRPr lang="ja-JP" altLang="en-US" sz="1800" dirty="0">
                      <a:solidFill>
                        <a:schemeClr val="tx1"/>
                      </a:solidFill>
                    </a:endParaRPr>
                  </a:p>
                </c:rich>
              </c:tx>
              <c:numFmt formatCode="0.0%" sourceLinked="0"/>
              <c:spPr>
                <a:noFill/>
                <a:ln>
                  <a:noFill/>
                </a:ln>
                <a:effectLst/>
              </c:spPr>
              <c:dLblPos val="bestFit"/>
              <c:showCatName val="1"/>
              <c:showPercent val="1"/>
              <c:extLst xmlns:c16r2="http://schemas.microsoft.com/office/drawing/2015/06/chart">
                <c:ext xmlns:c15="http://schemas.microsoft.com/office/drawing/2012/chart" uri="{CE6537A1-D6FC-4f65-9D91-7224C49458BB}">
                  <c15:layout>
                    <c:manualLayout>
                      <c:w val="0.1090362572133724"/>
                      <c:h val="0.20932031681709337"/>
                    </c:manualLayout>
                  </c15:layout>
                  <c15:dlblFieldTable/>
                  <c15:showDataLabelsRange val="0"/>
                </c:ext>
                <c:ext xmlns:c16="http://schemas.microsoft.com/office/drawing/2014/chart" uri="{C3380CC4-5D6E-409C-BE32-E72D297353CC}">
                  <c16:uniqueId val="{00000007-BFC2-4610-9A29-D6608F3D91A1}"/>
                </c:ext>
              </c:extLst>
            </c:dLbl>
            <c:dLbl>
              <c:idx val="4"/>
              <c:layout>
                <c:manualLayout>
                  <c:x val="0.13587393520340357"/>
                  <c:y val="4.0263545675756809E-2"/>
                </c:manualLayout>
              </c:layout>
              <c:numFmt formatCode="0.0%" sourceLinked="0"/>
              <c:spPr>
                <a:noFill/>
                <a:ln>
                  <a:noFill/>
                </a:ln>
                <a:effectLst/>
              </c:spPr>
              <c:txPr>
                <a:bodyPr rot="0" spcFirstLastPara="1" vertOverflow="ellipsis" vert="horz" wrap="square" lIns="38100" tIns="19050" rIns="38100" bIns="19050" anchor="ctr" anchorCtr="0">
                  <a:noAutofit/>
                </a:bodyPr>
                <a:lstStyle/>
                <a:p>
                  <a:pPr algn="l">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howPercent val="1"/>
              <c:separator> </c:separator>
              <c:extLst xmlns:c16r2="http://schemas.microsoft.com/office/drawing/2015/06/chart">
                <c:ext xmlns:c15="http://schemas.microsoft.com/office/drawing/2012/chart" uri="{CE6537A1-D6FC-4f65-9D91-7224C49458BB}">
                  <c15:layout>
                    <c:manualLayout>
                      <c:w val="0.22965696105192365"/>
                      <c:h val="9.8527159213192314E-2"/>
                    </c:manualLayout>
                  </c15:layout>
                </c:ext>
                <c:ext xmlns:c16="http://schemas.microsoft.com/office/drawing/2014/chart" uri="{C3380CC4-5D6E-409C-BE32-E72D297353CC}">
                  <c16:uniqueId val="{00000009-BFC2-4610-9A29-D6608F3D91A1}"/>
                </c:ext>
              </c:extLst>
            </c:dLbl>
            <c:dLbl>
              <c:idx val="5"/>
              <c:layout>
                <c:manualLayout>
                  <c:x val="1.306370164220406E-2"/>
                  <c:y val="3.1117003228277002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FC2-4610-9A29-D6608F3D91A1}"/>
                </c:ext>
              </c:extLst>
            </c:dLbl>
            <c:dLbl>
              <c:idx val="6"/>
              <c:layout>
                <c:manualLayout>
                  <c:x val="-1.138181759877919E-2"/>
                  <c:y val="3.3346501730472773E-2"/>
                </c:manualLayout>
              </c:layout>
              <c:numFmt formatCode="0.0%" sourceLinked="0"/>
              <c:spPr>
                <a:noFill/>
                <a:ln>
                  <a:noFill/>
                </a:ln>
                <a:effectLst/>
              </c:spPr>
              <c:txPr>
                <a:bodyPr rot="0" spcFirstLastPara="1" vertOverflow="ellipsis" vert="horz" wrap="square" lIns="38100" tIns="19050" rIns="38100" bIns="19050" anchor="ctr" anchorCtr="0">
                  <a:spAutoFit/>
                </a:bodyPr>
                <a:lstStyle/>
                <a:p>
                  <a:pPr algn="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792C-4CF2-9089-4ABAAF94E229}"/>
                </c:ext>
              </c:extLst>
            </c:dLbl>
            <c:dLbl>
              <c:idx val="7"/>
              <c:layout>
                <c:manualLayout>
                  <c:x val="1.9688408319329175E-2"/>
                  <c:y val="1.9862749755213252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15:layout>
                    <c:manualLayout>
                      <c:w val="0.20021931909324711"/>
                      <c:h val="6.4022646411571391E-2"/>
                    </c:manualLayout>
                  </c15:layout>
                </c:ext>
                <c:ext xmlns:c16="http://schemas.microsoft.com/office/drawing/2014/chart" uri="{C3380CC4-5D6E-409C-BE32-E72D297353CC}">
                  <c16:uniqueId val="{00000012-792C-4CF2-9089-4ABAAF94E229}"/>
                </c:ext>
              </c:extLst>
            </c:dLbl>
            <c:dLbl>
              <c:idx val="8"/>
              <c:layout>
                <c:manualLayout>
                  <c:x val="6.0582922678152264E-3"/>
                  <c:y val="1.4442419365784007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15:layout>
                    <c:manualLayout>
                      <c:w val="0.11221898478691569"/>
                      <c:h val="5.971342982617716E-2"/>
                    </c:manualLayout>
                  </c15:layout>
                </c:ext>
                <c:ext xmlns:c16="http://schemas.microsoft.com/office/drawing/2014/chart" uri="{C3380CC4-5D6E-409C-BE32-E72D297353CC}">
                  <c16:uniqueId val="{00000011-792C-4CF2-9089-4ABAAF94E229}"/>
                </c:ext>
              </c:extLst>
            </c:dLbl>
            <c:dLbl>
              <c:idx val="9"/>
              <c:layout>
                <c:manualLayout>
                  <c:x val="2.323170193611088E-2"/>
                  <c:y val="-2.0689450417349355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eparator> </c:separator>
              <c:extLst xmlns:c16r2="http://schemas.microsoft.com/office/drawing/2015/06/chart">
                <c:ext xmlns:c15="http://schemas.microsoft.com/office/drawing/2012/chart" uri="{CE6537A1-D6FC-4f65-9D91-7224C49458BB}">
                  <c15:layout>
                    <c:manualLayout>
                      <c:w val="0.13960432926699168"/>
                      <c:h val="7.818150090643812E-2"/>
                    </c:manualLayout>
                  </c15:layout>
                </c:ext>
                <c:ext xmlns:c16="http://schemas.microsoft.com/office/drawing/2014/chart" uri="{C3380CC4-5D6E-409C-BE32-E72D297353CC}">
                  <c16:uniqueId val="{0000000E-792C-4CF2-9089-4ABAAF94E229}"/>
                </c:ext>
              </c:extLst>
            </c:dLbl>
            <c:dLbl>
              <c:idx val="10"/>
              <c:layout>
                <c:manualLayout>
                  <c:x val="6.5333153050311774E-2"/>
                  <c:y val="0.1124967280976432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792C-4CF2-9089-4ABAAF94E22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dLblPos val="ctr"/>
            <c:showCatName val="1"/>
            <c:showPercent val="1"/>
            <c:extLst xmlns:c16r2="http://schemas.microsoft.com/office/drawing/2015/06/chart">
              <c:ext xmlns:c15="http://schemas.microsoft.com/office/drawing/2012/chart" uri="{CE6537A1-D6FC-4f65-9D91-7224C49458BB}"/>
            </c:extLst>
          </c:dLbls>
          <c:cat>
            <c:strRef>
              <c:f>Sheet1!$A$2:$A$12</c:f>
              <c:strCache>
                <c:ptCount val="11"/>
                <c:pt idx="0">
                  <c:v>中国</c:v>
                </c:pt>
                <c:pt idx="1">
                  <c:v>韓国</c:v>
                </c:pt>
                <c:pt idx="2">
                  <c:v>台湾</c:v>
                </c:pt>
                <c:pt idx="3">
                  <c:v>ベトナム</c:v>
                </c:pt>
                <c:pt idx="4">
                  <c:v>マレーシア</c:v>
                </c:pt>
                <c:pt idx="5">
                  <c:v>インドネシア</c:v>
                </c:pt>
                <c:pt idx="6">
                  <c:v>タイ</c:v>
                </c:pt>
                <c:pt idx="7">
                  <c:v>バングラデシュ</c:v>
                </c:pt>
                <c:pt idx="8">
                  <c:v>モンゴル</c:v>
                </c:pt>
                <c:pt idx="9">
                  <c:v>ネパール</c:v>
                </c:pt>
                <c:pt idx="10">
                  <c:v>その他</c:v>
                </c:pt>
              </c:strCache>
            </c:strRef>
          </c:cat>
          <c:val>
            <c:numRef>
              <c:f>Sheet1!$B$2:$B$12</c:f>
              <c:numCache>
                <c:formatCode>#,##0</c:formatCode>
                <c:ptCount val="11"/>
                <c:pt idx="0">
                  <c:v>7705</c:v>
                </c:pt>
                <c:pt idx="1">
                  <c:v>4649</c:v>
                </c:pt>
                <c:pt idx="2">
                  <c:v>3555</c:v>
                </c:pt>
                <c:pt idx="3">
                  <c:v>1236</c:v>
                </c:pt>
                <c:pt idx="4">
                  <c:v>1033</c:v>
                </c:pt>
                <c:pt idx="5" formatCode="General">
                  <c:v>481</c:v>
                </c:pt>
                <c:pt idx="6" formatCode="General">
                  <c:v>364</c:v>
                </c:pt>
                <c:pt idx="7" formatCode="General">
                  <c:v>355</c:v>
                </c:pt>
                <c:pt idx="8" formatCode="General">
                  <c:v>325</c:v>
                </c:pt>
                <c:pt idx="9" formatCode="General">
                  <c:v>318</c:v>
                </c:pt>
                <c:pt idx="10" formatCode="General">
                  <c:v>2246</c:v>
                </c:pt>
              </c:numCache>
            </c:numRef>
          </c:val>
          <c:extLst xmlns:c16r2="http://schemas.microsoft.com/office/drawing/2015/06/chart">
            <c:ext xmlns:c16="http://schemas.microsoft.com/office/drawing/2014/chart" uri="{C3380CC4-5D6E-409C-BE32-E72D297353CC}">
              <c16:uniqueId val="{0000000C-BFC2-4610-9A29-D6608F3D91A1}"/>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1.3157894736842111E-3"/>
          <c:y val="0.26485940438278038"/>
          <c:w val="0.99736842105263113"/>
          <c:h val="0.52648700969977968"/>
        </c:manualLayout>
      </c:layout>
      <c:barChart>
        <c:barDir val="col"/>
        <c:grouping val="stacked"/>
        <c:ser>
          <c:idx val="0"/>
          <c:order val="0"/>
          <c:tx>
            <c:strRef>
              <c:f>Sheet1!$B$1</c:f>
              <c:strCache>
                <c:ptCount val="1"/>
                <c:pt idx="0">
                  <c:v>普通寄付金</c:v>
                </c:pt>
              </c:strCache>
            </c:strRef>
          </c:tx>
          <c:spPr>
            <a:solidFill>
              <a:srgbClr val="0070C0"/>
            </a:solidFill>
            <a:ln>
              <a:noFill/>
            </a:ln>
            <a:effectLst/>
          </c:spPr>
          <c:cat>
            <c:strRef>
              <c:f>Sheet1!$A$2:$A$21</c:f>
              <c:strCache>
                <c:ptCount val="20"/>
                <c:pt idx="0">
                  <c:v>01年</c:v>
                </c:pt>
                <c:pt idx="1">
                  <c:v>02年</c:v>
                </c:pt>
                <c:pt idx="2">
                  <c:v>03年</c:v>
                </c:pt>
                <c:pt idx="3">
                  <c:v>04年</c:v>
                </c:pt>
                <c:pt idx="4">
                  <c:v>05年</c:v>
                </c:pt>
                <c:pt idx="5">
                  <c:v>06年</c:v>
                </c:pt>
                <c:pt idx="6">
                  <c:v>07年</c:v>
                </c:pt>
                <c:pt idx="7">
                  <c:v>08年</c:v>
                </c:pt>
                <c:pt idx="8">
                  <c:v>09年</c:v>
                </c:pt>
                <c:pt idx="9">
                  <c:v>10年</c:v>
                </c:pt>
                <c:pt idx="10">
                  <c:v>11年</c:v>
                </c:pt>
                <c:pt idx="11">
                  <c:v>12年</c:v>
                </c:pt>
                <c:pt idx="12">
                  <c:v>13年</c:v>
                </c:pt>
                <c:pt idx="13">
                  <c:v>14年</c:v>
                </c:pt>
                <c:pt idx="14">
                  <c:v>15年</c:v>
                </c:pt>
                <c:pt idx="15">
                  <c:v>16年</c:v>
                </c:pt>
                <c:pt idx="16">
                  <c:v>17年</c:v>
                </c:pt>
                <c:pt idx="17">
                  <c:v>18年</c:v>
                </c:pt>
                <c:pt idx="18">
                  <c:v>19年</c:v>
                </c:pt>
                <c:pt idx="19">
                  <c:v>20年</c:v>
                </c:pt>
              </c:strCache>
            </c:strRef>
          </c:cat>
          <c:val>
            <c:numRef>
              <c:f>Sheet1!$B$2:$B$21</c:f>
              <c:numCache>
                <c:formatCode>General</c:formatCode>
                <c:ptCount val="20"/>
                <c:pt idx="0">
                  <c:v>476</c:v>
                </c:pt>
                <c:pt idx="1">
                  <c:v>459</c:v>
                </c:pt>
                <c:pt idx="2">
                  <c:v>444</c:v>
                </c:pt>
                <c:pt idx="3">
                  <c:v>436</c:v>
                </c:pt>
                <c:pt idx="4">
                  <c:v>434</c:v>
                </c:pt>
                <c:pt idx="5">
                  <c:v>433</c:v>
                </c:pt>
                <c:pt idx="6">
                  <c:v>429</c:v>
                </c:pt>
                <c:pt idx="7">
                  <c:v>424</c:v>
                </c:pt>
                <c:pt idx="8">
                  <c:v>414</c:v>
                </c:pt>
                <c:pt idx="9">
                  <c:v>407</c:v>
                </c:pt>
                <c:pt idx="10">
                  <c:v>406</c:v>
                </c:pt>
                <c:pt idx="11">
                  <c:v>411</c:v>
                </c:pt>
                <c:pt idx="12">
                  <c:v>411</c:v>
                </c:pt>
                <c:pt idx="13">
                  <c:v>419</c:v>
                </c:pt>
                <c:pt idx="14">
                  <c:v>422</c:v>
                </c:pt>
                <c:pt idx="15">
                  <c:v>426</c:v>
                </c:pt>
                <c:pt idx="16">
                  <c:v>428</c:v>
                </c:pt>
                <c:pt idx="17">
                  <c:v>431</c:v>
                </c:pt>
                <c:pt idx="18">
                  <c:v>425</c:v>
                </c:pt>
                <c:pt idx="19">
                  <c:v>419</c:v>
                </c:pt>
              </c:numCache>
            </c:numRef>
          </c:val>
          <c:extLst xmlns:c16r2="http://schemas.microsoft.com/office/drawing/2015/06/chart">
            <c:ext xmlns:c16="http://schemas.microsoft.com/office/drawing/2014/chart" uri="{C3380CC4-5D6E-409C-BE32-E72D297353CC}">
              <c16:uniqueId val="{00000000-5EBB-4F83-A7BB-AA6B22B21F55}"/>
            </c:ext>
          </c:extLst>
        </c:ser>
        <c:ser>
          <c:idx val="1"/>
          <c:order val="1"/>
          <c:tx>
            <c:strRef>
              <c:f>Sheet1!$C$1</c:f>
              <c:strCache>
                <c:ptCount val="1"/>
                <c:pt idx="0">
                  <c:v>特別寄付金</c:v>
                </c:pt>
              </c:strCache>
            </c:strRef>
          </c:tx>
          <c:spPr>
            <a:solidFill>
              <a:srgbClr val="0192FF"/>
            </a:solidFill>
            <a:ln>
              <a:noFill/>
            </a:ln>
            <a:effectLst/>
          </c:spPr>
          <c:cat>
            <c:strRef>
              <c:f>Sheet1!$A$2:$A$21</c:f>
              <c:strCache>
                <c:ptCount val="20"/>
                <c:pt idx="0">
                  <c:v>01年</c:v>
                </c:pt>
                <c:pt idx="1">
                  <c:v>02年</c:v>
                </c:pt>
                <c:pt idx="2">
                  <c:v>03年</c:v>
                </c:pt>
                <c:pt idx="3">
                  <c:v>04年</c:v>
                </c:pt>
                <c:pt idx="4">
                  <c:v>05年</c:v>
                </c:pt>
                <c:pt idx="5">
                  <c:v>06年</c:v>
                </c:pt>
                <c:pt idx="6">
                  <c:v>07年</c:v>
                </c:pt>
                <c:pt idx="7">
                  <c:v>08年</c:v>
                </c:pt>
                <c:pt idx="8">
                  <c:v>09年</c:v>
                </c:pt>
                <c:pt idx="9">
                  <c:v>10年</c:v>
                </c:pt>
                <c:pt idx="10">
                  <c:v>11年</c:v>
                </c:pt>
                <c:pt idx="11">
                  <c:v>12年</c:v>
                </c:pt>
                <c:pt idx="12">
                  <c:v>13年</c:v>
                </c:pt>
                <c:pt idx="13">
                  <c:v>14年</c:v>
                </c:pt>
                <c:pt idx="14">
                  <c:v>15年</c:v>
                </c:pt>
                <c:pt idx="15">
                  <c:v>16年</c:v>
                </c:pt>
                <c:pt idx="16">
                  <c:v>17年</c:v>
                </c:pt>
                <c:pt idx="17">
                  <c:v>18年</c:v>
                </c:pt>
                <c:pt idx="18">
                  <c:v>19年</c:v>
                </c:pt>
                <c:pt idx="19">
                  <c:v>20年</c:v>
                </c:pt>
              </c:strCache>
            </c:strRef>
          </c:cat>
          <c:val>
            <c:numRef>
              <c:f>Sheet1!$C$2:$C$21</c:f>
              <c:numCache>
                <c:formatCode>General</c:formatCode>
                <c:ptCount val="20"/>
                <c:pt idx="0">
                  <c:v>1224</c:v>
                </c:pt>
                <c:pt idx="1">
                  <c:v>1138</c:v>
                </c:pt>
                <c:pt idx="2">
                  <c:v>1058</c:v>
                </c:pt>
                <c:pt idx="3">
                  <c:v>1008</c:v>
                </c:pt>
                <c:pt idx="4">
                  <c:v>1029</c:v>
                </c:pt>
                <c:pt idx="5">
                  <c:v>1019</c:v>
                </c:pt>
                <c:pt idx="6">
                  <c:v>1023</c:v>
                </c:pt>
                <c:pt idx="7">
                  <c:v>1070</c:v>
                </c:pt>
                <c:pt idx="8">
                  <c:v>913</c:v>
                </c:pt>
                <c:pt idx="9">
                  <c:v>907</c:v>
                </c:pt>
                <c:pt idx="10">
                  <c:v>889</c:v>
                </c:pt>
                <c:pt idx="11">
                  <c:v>914</c:v>
                </c:pt>
                <c:pt idx="12">
                  <c:v>926</c:v>
                </c:pt>
                <c:pt idx="13">
                  <c:v>995</c:v>
                </c:pt>
                <c:pt idx="14">
                  <c:v>1155</c:v>
                </c:pt>
                <c:pt idx="15">
                  <c:v>947</c:v>
                </c:pt>
                <c:pt idx="16">
                  <c:v>1006</c:v>
                </c:pt>
                <c:pt idx="17">
                  <c:v>981</c:v>
                </c:pt>
                <c:pt idx="18">
                  <c:v>911</c:v>
                </c:pt>
                <c:pt idx="19">
                  <c:v>918</c:v>
                </c:pt>
              </c:numCache>
            </c:numRef>
          </c:val>
          <c:extLst xmlns:c16r2="http://schemas.microsoft.com/office/drawing/2015/06/chart">
            <c:ext xmlns:c16="http://schemas.microsoft.com/office/drawing/2014/chart" uri="{C3380CC4-5D6E-409C-BE32-E72D297353CC}">
              <c16:uniqueId val="{00000001-5EBB-4F83-A7BB-AA6B22B21F55}"/>
            </c:ext>
          </c:extLst>
        </c:ser>
        <c:gapWidth val="50"/>
        <c:overlap val="100"/>
        <c:axId val="157258880"/>
        <c:axId val="157260416"/>
      </c:barChart>
      <c:catAx>
        <c:axId val="1572588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2400" b="0" i="0" u="none" strike="noStrike" kern="1200" baseline="0">
                <a:solidFill>
                  <a:schemeClr val="tx1"/>
                </a:solidFill>
                <a:latin typeface="+mn-ea"/>
                <a:ea typeface="+mn-ea"/>
                <a:cs typeface="+mn-cs"/>
              </a:defRPr>
            </a:pPr>
            <a:endParaRPr lang="ja-JP"/>
          </a:p>
        </c:txPr>
        <c:crossAx val="157260416"/>
        <c:crosses val="autoZero"/>
        <c:auto val="1"/>
        <c:lblAlgn val="ctr"/>
        <c:lblOffset val="0"/>
        <c:tickLblSkip val="1"/>
      </c:catAx>
      <c:valAx>
        <c:axId val="1572604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tickLblPos val="none"/>
        <c:crossAx val="157258880"/>
        <c:crosses val="autoZero"/>
        <c:crossBetween val="between"/>
      </c:valAx>
      <c:spPr>
        <a:noFill/>
        <a:ln>
          <a:noFill/>
        </a:ln>
        <a:effectLst/>
      </c:spPr>
    </c:plotArea>
    <c:legend>
      <c:legendPos val="b"/>
      <c:layout>
        <c:manualLayout>
          <c:xMode val="edge"/>
          <c:yMode val="edge"/>
          <c:x val="0.50099728792496456"/>
          <c:y val="7.8595102571977049E-2"/>
          <c:w val="0.49900271207503522"/>
          <c:h val="0.13925746274412479"/>
        </c:manualLayout>
      </c:layout>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Yu Gothic UI" panose="020B0500000000000000" pitchFamily="50" charset="-128"/>
              <a:ea typeface="Yu Gothic UI" panose="020B0500000000000000" pitchFamily="50" charset="-128"/>
              <a:cs typeface="+mn-cs"/>
            </a:defRPr>
          </a:pPr>
          <a:endParaRPr lang="ja-JP"/>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bar"/>
        <c:grouping val="percentStacked"/>
        <c:ser>
          <c:idx val="0"/>
          <c:order val="0"/>
          <c:tx>
            <c:strRef>
              <c:f>Sheet1!$B$1</c:f>
              <c:strCache>
                <c:ptCount val="1"/>
                <c:pt idx="0">
                  <c:v>列1</c:v>
                </c:pt>
              </c:strCache>
            </c:strRef>
          </c:tx>
          <c:spPr>
            <a:solidFill>
              <a:srgbClr val="0070C0"/>
            </a:solidFill>
          </c:spPr>
          <c:cat>
            <c:strRef>
              <c:f>Sheet1!$A$2:$A$3</c:f>
              <c:strCache>
                <c:ptCount val="2"/>
                <c:pt idx="0">
                  <c:v>収入</c:v>
                </c:pt>
                <c:pt idx="1">
                  <c:v>支出</c:v>
                </c:pt>
              </c:strCache>
            </c:strRef>
          </c:cat>
          <c:val>
            <c:numRef>
              <c:f>Sheet1!$B$2:$B$3</c:f>
              <c:numCache>
                <c:formatCode>#,##0,;"△ "#,##0,</c:formatCode>
                <c:ptCount val="2"/>
                <c:pt idx="0">
                  <c:v>419177564</c:v>
                </c:pt>
                <c:pt idx="1">
                  <c:v>1243250000</c:v>
                </c:pt>
              </c:numCache>
            </c:numRef>
          </c:val>
          <c:extLst xmlns:c16r2="http://schemas.microsoft.com/office/drawing/2015/06/chart">
            <c:ext xmlns:c16="http://schemas.microsoft.com/office/drawing/2014/chart" uri="{C3380CC4-5D6E-409C-BE32-E72D297353CC}">
              <c16:uniqueId val="{00000000-4D07-4D01-9E04-309CCB84906A}"/>
            </c:ext>
          </c:extLst>
        </c:ser>
        <c:ser>
          <c:idx val="1"/>
          <c:order val="1"/>
          <c:tx>
            <c:strRef>
              <c:f>Sheet1!$C$1</c:f>
              <c:strCache>
                <c:ptCount val="1"/>
                <c:pt idx="0">
                  <c:v>列2</c:v>
                </c:pt>
              </c:strCache>
            </c:strRef>
          </c:tx>
          <c:spPr>
            <a:solidFill>
              <a:srgbClr val="D52B68"/>
            </a:solidFill>
          </c:spPr>
          <c:dPt>
            <c:idx val="0"/>
            <c:spPr>
              <a:solidFill>
                <a:srgbClr val="63B4D9"/>
              </a:solidFill>
            </c:spPr>
            <c:extLst xmlns:c16r2="http://schemas.microsoft.com/office/drawing/2015/06/chart">
              <c:ext xmlns:c16="http://schemas.microsoft.com/office/drawing/2014/chart" uri="{C3380CC4-5D6E-409C-BE32-E72D297353CC}">
                <c16:uniqueId val="{0000000A-ACC2-4008-AC72-58F70D21EC31}"/>
              </c:ext>
            </c:extLst>
          </c:dPt>
          <c:dPt>
            <c:idx val="1"/>
            <c:spPr>
              <a:solidFill>
                <a:srgbClr val="92D050"/>
              </a:solidFill>
            </c:spPr>
            <c:extLst xmlns:c16r2="http://schemas.microsoft.com/office/drawing/2015/06/chart">
              <c:ext xmlns:c16="http://schemas.microsoft.com/office/drawing/2014/chart" uri="{C3380CC4-5D6E-409C-BE32-E72D297353CC}">
                <c16:uniqueId val="{0000000C-C483-4650-9B26-00A5CE89DDAA}"/>
              </c:ext>
            </c:extLst>
          </c:dPt>
          <c:cat>
            <c:strRef>
              <c:f>Sheet1!$A$2:$A$3</c:f>
              <c:strCache>
                <c:ptCount val="2"/>
                <c:pt idx="0">
                  <c:v>収入</c:v>
                </c:pt>
                <c:pt idx="1">
                  <c:v>支出</c:v>
                </c:pt>
              </c:strCache>
            </c:strRef>
          </c:cat>
          <c:val>
            <c:numRef>
              <c:f>Sheet1!$C$2:$C$3</c:f>
              <c:numCache>
                <c:formatCode>#,##0,;"△ "#,##0,</c:formatCode>
                <c:ptCount val="2"/>
                <c:pt idx="0">
                  <c:v>917659662</c:v>
                </c:pt>
                <c:pt idx="1">
                  <c:v>203753473</c:v>
                </c:pt>
              </c:numCache>
            </c:numRef>
          </c:val>
          <c:extLst xmlns:c16r2="http://schemas.microsoft.com/office/drawing/2015/06/chart">
            <c:ext xmlns:c16="http://schemas.microsoft.com/office/drawing/2014/chart" uri="{C3380CC4-5D6E-409C-BE32-E72D297353CC}">
              <c16:uniqueId val="{00000001-4D07-4D01-9E04-309CCB84906A}"/>
            </c:ext>
          </c:extLst>
        </c:ser>
        <c:ser>
          <c:idx val="2"/>
          <c:order val="2"/>
          <c:tx>
            <c:strRef>
              <c:f>Sheet1!$D$1</c:f>
              <c:strCache>
                <c:ptCount val="1"/>
                <c:pt idx="0">
                  <c:v>列3</c:v>
                </c:pt>
              </c:strCache>
            </c:strRef>
          </c:tx>
          <c:spPr>
            <a:ln>
              <a:noFill/>
            </a:ln>
          </c:spPr>
          <c:dPt>
            <c:idx val="0"/>
            <c:spPr>
              <a:solidFill>
                <a:srgbClr val="92D050"/>
              </a:solidFill>
              <a:ln>
                <a:noFill/>
              </a:ln>
            </c:spPr>
            <c:extLst xmlns:c16r2="http://schemas.microsoft.com/office/drawing/2015/06/chart">
              <c:ext xmlns:c16="http://schemas.microsoft.com/office/drawing/2014/chart" uri="{C3380CC4-5D6E-409C-BE32-E72D297353CC}">
                <c16:uniqueId val="{00000003-4D07-4D01-9E04-309CCB84906A}"/>
              </c:ext>
            </c:extLst>
          </c:dPt>
          <c:dPt>
            <c:idx val="1"/>
            <c:spPr>
              <a:solidFill>
                <a:srgbClr val="7030A0"/>
              </a:solidFill>
              <a:ln w="53975">
                <a:noFill/>
              </a:ln>
            </c:spPr>
            <c:extLst xmlns:c16r2="http://schemas.microsoft.com/office/drawing/2015/06/chart">
              <c:ext xmlns:c16="http://schemas.microsoft.com/office/drawing/2014/chart" uri="{C3380CC4-5D6E-409C-BE32-E72D297353CC}">
                <c16:uniqueId val="{00000005-4D07-4D01-9E04-309CCB84906A}"/>
              </c:ext>
            </c:extLst>
          </c:dPt>
          <c:cat>
            <c:strRef>
              <c:f>Sheet1!$A$2:$A$3</c:f>
              <c:strCache>
                <c:ptCount val="2"/>
                <c:pt idx="0">
                  <c:v>収入</c:v>
                </c:pt>
                <c:pt idx="1">
                  <c:v>支出</c:v>
                </c:pt>
              </c:strCache>
            </c:strRef>
          </c:cat>
          <c:val>
            <c:numRef>
              <c:f>Sheet1!$D$2:$D$3</c:f>
              <c:numCache>
                <c:formatCode>#,##0,;"△ "#,##0,</c:formatCode>
                <c:ptCount val="2"/>
                <c:pt idx="0">
                  <c:v>124830000</c:v>
                </c:pt>
                <c:pt idx="1">
                  <c:v>43332727</c:v>
                </c:pt>
              </c:numCache>
            </c:numRef>
          </c:val>
          <c:extLst xmlns:c16r2="http://schemas.microsoft.com/office/drawing/2015/06/chart">
            <c:ext xmlns:c16="http://schemas.microsoft.com/office/drawing/2014/chart" uri="{C3380CC4-5D6E-409C-BE32-E72D297353CC}">
              <c16:uniqueId val="{00000006-4D07-4D01-9E04-309CCB84906A}"/>
            </c:ext>
          </c:extLst>
        </c:ser>
        <c:ser>
          <c:idx val="3"/>
          <c:order val="3"/>
          <c:tx>
            <c:strRef>
              <c:f>Sheet1!$E$1</c:f>
              <c:strCache>
                <c:ptCount val="1"/>
                <c:pt idx="0">
                  <c:v>列4</c:v>
                </c:pt>
              </c:strCache>
            </c:strRef>
          </c:tx>
          <c:spPr>
            <a:solidFill>
              <a:srgbClr val="7030A0"/>
            </a:solidFill>
          </c:spPr>
          <c:dPt>
            <c:idx val="1"/>
            <c:spPr>
              <a:solidFill>
                <a:srgbClr val="FF0000"/>
              </a:solidFill>
              <a:ln>
                <a:noFill/>
              </a:ln>
            </c:spPr>
            <c:extLst xmlns:c16r2="http://schemas.microsoft.com/office/drawing/2015/06/chart">
              <c:ext xmlns:c16="http://schemas.microsoft.com/office/drawing/2014/chart" uri="{C3380CC4-5D6E-409C-BE32-E72D297353CC}">
                <c16:uniqueId val="{0000000A-4D07-4D01-9E04-309CCB84906A}"/>
              </c:ext>
            </c:extLst>
          </c:dPt>
          <c:cat>
            <c:strRef>
              <c:f>Sheet1!$A$2:$A$3</c:f>
              <c:strCache>
                <c:ptCount val="2"/>
                <c:pt idx="0">
                  <c:v>収入</c:v>
                </c:pt>
                <c:pt idx="1">
                  <c:v>支出</c:v>
                </c:pt>
              </c:strCache>
            </c:strRef>
          </c:cat>
          <c:val>
            <c:numRef>
              <c:f>Sheet1!$E$2:$E$3</c:f>
              <c:numCache>
                <c:formatCode>#,##0,;"△ "#,##0,</c:formatCode>
                <c:ptCount val="2"/>
                <c:pt idx="0">
                  <c:v>42659848</c:v>
                </c:pt>
                <c:pt idx="1">
                  <c:v>13990874</c:v>
                </c:pt>
              </c:numCache>
            </c:numRef>
          </c:val>
          <c:extLst xmlns:c16r2="http://schemas.microsoft.com/office/drawing/2015/06/chart">
            <c:ext xmlns:c16="http://schemas.microsoft.com/office/drawing/2014/chart" uri="{C3380CC4-5D6E-409C-BE32-E72D297353CC}">
              <c16:uniqueId val="{0000000B-4D07-4D01-9E04-309CCB84906A}"/>
            </c:ext>
          </c:extLst>
        </c:ser>
        <c:gapWidth val="69"/>
        <c:overlap val="100"/>
        <c:axId val="159505408"/>
        <c:axId val="159531776"/>
      </c:barChart>
      <c:catAx>
        <c:axId val="159505408"/>
        <c:scaling>
          <c:orientation val="maxMin"/>
        </c:scaling>
        <c:delete val="1"/>
        <c:axPos val="l"/>
        <c:numFmt formatCode="General" sourceLinked="0"/>
        <c:tickLblPos val="none"/>
        <c:crossAx val="159531776"/>
        <c:crosses val="autoZero"/>
        <c:auto val="1"/>
        <c:lblAlgn val="ctr"/>
        <c:lblOffset val="100"/>
      </c:catAx>
      <c:valAx>
        <c:axId val="159531776"/>
        <c:scaling>
          <c:orientation val="minMax"/>
        </c:scaling>
        <c:delete val="1"/>
        <c:axPos val="t"/>
        <c:numFmt formatCode="0%" sourceLinked="1"/>
        <c:tickLblPos val="none"/>
        <c:crossAx val="159505408"/>
        <c:crosses val="autoZero"/>
        <c:crossBetween val="between"/>
      </c:valAx>
    </c:plotArea>
    <c:plotVisOnly val="1"/>
    <c:dispBlanksAs val="gap"/>
  </c:chart>
  <c:spPr>
    <a:ln>
      <a:noFill/>
    </a:ln>
  </c:spPr>
  <c:txPr>
    <a:bodyPr/>
    <a:lstStyle/>
    <a:p>
      <a:pPr>
        <a:defRPr sz="1800"/>
      </a:pPr>
      <a:endParaRPr lang="ja-JP"/>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633" tIns="47316" rIns="94633" bIns="47316"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4021295" y="0"/>
            <a:ext cx="3076364" cy="511731"/>
          </a:xfrm>
          <a:prstGeom prst="rect">
            <a:avLst/>
          </a:prstGeom>
        </p:spPr>
        <p:txBody>
          <a:bodyPr vert="horz" lIns="94633" tIns="47316" rIns="94633" bIns="47316" rtlCol="0"/>
          <a:lstStyle>
            <a:lvl1pPr algn="r">
              <a:defRPr sz="1200"/>
            </a:lvl1pPr>
          </a:lstStyle>
          <a:p>
            <a:fld id="{62961317-7402-4DC4-84B9-2FF0A74D070E}" type="datetimeFigureOut">
              <a:rPr kumimoji="1" lang="ja-JP" altLang="en-US" smtClean="0"/>
              <a:pPr/>
              <a:t>2022/4/12</a:t>
            </a:fld>
            <a:endParaRPr kumimoji="1" lang="ja-JP" altLang="en-US" dirty="0"/>
          </a:p>
        </p:txBody>
      </p:sp>
      <p:sp>
        <p:nvSpPr>
          <p:cNvPr id="4" name="フッター プレースホルダー 3"/>
          <p:cNvSpPr>
            <a:spLocks noGrp="1"/>
          </p:cNvSpPr>
          <p:nvPr>
            <p:ph type="ftr" sz="quarter" idx="2"/>
          </p:nvPr>
        </p:nvSpPr>
        <p:spPr>
          <a:xfrm>
            <a:off x="1" y="9721106"/>
            <a:ext cx="3076364" cy="511731"/>
          </a:xfrm>
          <a:prstGeom prst="rect">
            <a:avLst/>
          </a:prstGeom>
        </p:spPr>
        <p:txBody>
          <a:bodyPr vert="horz" lIns="94633" tIns="47316" rIns="94633" bIns="47316"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4021295" y="9721106"/>
            <a:ext cx="3076364" cy="511731"/>
          </a:xfrm>
          <a:prstGeom prst="rect">
            <a:avLst/>
          </a:prstGeom>
        </p:spPr>
        <p:txBody>
          <a:bodyPr vert="horz" lIns="94633" tIns="47316" rIns="94633" bIns="47316" rtlCol="0" anchor="b"/>
          <a:lstStyle>
            <a:lvl1pPr algn="r">
              <a:defRPr sz="1200"/>
            </a:lvl1pPr>
          </a:lstStyle>
          <a:p>
            <a:fld id="{4DB8F00A-6D93-42B5-87A8-801C4F5347BE}"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35140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633" tIns="47316" rIns="94633" bIns="473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21295" y="0"/>
            <a:ext cx="3076364" cy="511731"/>
          </a:xfrm>
          <a:prstGeom prst="rect">
            <a:avLst/>
          </a:prstGeom>
        </p:spPr>
        <p:txBody>
          <a:bodyPr vert="horz" lIns="94633" tIns="47316" rIns="94633" bIns="47316" rtlCol="0"/>
          <a:lstStyle>
            <a:lvl1pPr algn="r">
              <a:defRPr sz="1200"/>
            </a:lvl1pPr>
          </a:lstStyle>
          <a:p>
            <a:r>
              <a:rPr lang="en-US" altLang="ja-JP" dirty="0"/>
              <a:t>2020</a:t>
            </a:r>
            <a:r>
              <a:rPr lang="ja-JP" altLang="en-US" dirty="0"/>
              <a:t>年度版 豆辞典</a:t>
            </a:r>
            <a:endParaRPr kumimoji="1" lang="ja-JP" altLang="en-US" dirty="0"/>
          </a:p>
        </p:txBody>
      </p:sp>
      <p:sp>
        <p:nvSpPr>
          <p:cNvPr id="4" name="スライド イメージ プレースホルダー 3"/>
          <p:cNvSpPr>
            <a:spLocks noGrp="1" noRot="1" noChangeAspect="1"/>
          </p:cNvSpPr>
          <p:nvPr>
            <p:ph type="sldImg" idx="2"/>
          </p:nvPr>
        </p:nvSpPr>
        <p:spPr>
          <a:xfrm>
            <a:off x="976313" y="768350"/>
            <a:ext cx="5114925" cy="3836988"/>
          </a:xfrm>
          <a:prstGeom prst="rect">
            <a:avLst/>
          </a:prstGeom>
          <a:noFill/>
          <a:ln w="12700">
            <a:solidFill>
              <a:prstClr val="black"/>
            </a:solidFill>
          </a:ln>
        </p:spPr>
        <p:txBody>
          <a:bodyPr vert="horz" lIns="94633" tIns="47316" rIns="94633" bIns="47316" rtlCol="0" anchor="ctr"/>
          <a:lstStyle/>
          <a:p>
            <a:endParaRPr lang="ja-JP" altLang="en-US" dirty="0"/>
          </a:p>
        </p:txBody>
      </p:sp>
      <p:sp>
        <p:nvSpPr>
          <p:cNvPr id="5" name="ノート プレースホルダー 4"/>
          <p:cNvSpPr>
            <a:spLocks noGrp="1"/>
          </p:cNvSpPr>
          <p:nvPr>
            <p:ph type="body" sz="quarter" idx="3"/>
          </p:nvPr>
        </p:nvSpPr>
        <p:spPr>
          <a:xfrm>
            <a:off x="634037" y="4861442"/>
            <a:ext cx="5799599" cy="5001285"/>
          </a:xfrm>
          <a:prstGeom prst="rect">
            <a:avLst/>
          </a:prstGeom>
        </p:spPr>
        <p:txBody>
          <a:bodyPr vert="horz" lIns="94633" tIns="47316" rIns="94633" bIns="4731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633" tIns="47316" rIns="94633" bIns="473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21295" y="9721106"/>
            <a:ext cx="3076364" cy="511731"/>
          </a:xfrm>
          <a:prstGeom prst="rect">
            <a:avLst/>
          </a:prstGeom>
        </p:spPr>
        <p:txBody>
          <a:bodyPr vert="horz" lIns="94633" tIns="47316" rIns="94633" bIns="47316" rtlCol="0" anchor="b"/>
          <a:lstStyle>
            <a:lvl1pPr algn="r">
              <a:defRPr sz="1200"/>
            </a:lvl1pPr>
          </a:lstStyle>
          <a:p>
            <a:fld id="{445D418A-BF7D-4048-A3D1-F06ABC480ED5}"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557023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1pPr>
    <a:lvl2pPr marL="4572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2pPr>
    <a:lvl3pPr marL="9144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3pPr>
    <a:lvl4pPr marL="13716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4pPr>
    <a:lvl5pPr marL="18288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6313"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pPr/>
              <a:t>1</a:t>
            </a:fld>
            <a:endParaRPr kumimoji="1" lang="ja-JP" altLang="en-US" dirty="0"/>
          </a:p>
        </p:txBody>
      </p:sp>
    </p:spTree>
    <p:extLst>
      <p:ext uri="{BB962C8B-B14F-4D97-AF65-F5344CB8AC3E}">
        <p14:creationId xmlns:p14="http://schemas.microsoft.com/office/powerpoint/2010/main" xmlns="" val="160221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lvl="1" defTabSz="954637">
              <a:defRPr/>
            </a:pPr>
            <a:r>
              <a:rPr lang="ja-JP" altLang="en-US" dirty="0"/>
              <a:t>★豆辞典</a:t>
            </a:r>
            <a:r>
              <a:rPr lang="en-US" altLang="ja-JP" dirty="0"/>
              <a:t>p12</a:t>
            </a:r>
          </a:p>
          <a:p>
            <a:endParaRPr kumimoji="1" lang="en-US" altLang="ja-JP" dirty="0"/>
          </a:p>
          <a:p>
            <a:r>
              <a:rPr kumimoji="1" lang="ja-JP" altLang="en-US" dirty="0"/>
              <a:t>米山記念奨学事業の成果、それは「学友」そのものです。</a:t>
            </a:r>
            <a:endParaRPr kumimoji="1" lang="en-US" altLang="ja-JP" dirty="0"/>
          </a:p>
          <a:p>
            <a:endParaRPr kumimoji="1" lang="en-US" altLang="ja-JP" dirty="0"/>
          </a:p>
          <a:p>
            <a:r>
              <a:rPr kumimoji="1" lang="en-US" altLang="ja-JP" dirty="0"/>
              <a:t>2011</a:t>
            </a:r>
            <a:r>
              <a:rPr kumimoji="1" lang="ja-JP" altLang="en-US" dirty="0"/>
              <a:t>年、東日本大震災が起きた時に、発生直後から日本の無事を願うメッセージが相次いで寄せられ、国内外の学友から</a:t>
            </a:r>
            <a:r>
              <a:rPr kumimoji="1" lang="en-US" altLang="ja-JP" dirty="0"/>
              <a:t>760</a:t>
            </a:r>
            <a:r>
              <a:rPr kumimoji="1" lang="ja-JP" altLang="en-US" dirty="0"/>
              <a:t>万円の義援金が送られました。</a:t>
            </a:r>
            <a:endParaRPr kumimoji="1" lang="en-US" altLang="ja-JP" dirty="0"/>
          </a:p>
          <a:p>
            <a:r>
              <a:rPr kumimoji="1" lang="ja-JP" altLang="en-US" dirty="0"/>
              <a:t>熊本大地震の時にも、上海米山学友会から</a:t>
            </a:r>
            <a:r>
              <a:rPr kumimoji="1" lang="en-US" altLang="ja-JP" dirty="0"/>
              <a:t>20</a:t>
            </a:r>
            <a:r>
              <a:rPr kumimoji="1" lang="ja-JP" altLang="en-US" dirty="0"/>
              <a:t>万円が寄せられました。</a:t>
            </a:r>
            <a:endParaRPr kumimoji="1" lang="en-US" altLang="ja-JP" dirty="0"/>
          </a:p>
          <a:p>
            <a:endParaRPr kumimoji="1" lang="en-US" altLang="ja-JP" dirty="0"/>
          </a:p>
          <a:p>
            <a:pPr defTabSz="946404">
              <a:defRPr/>
            </a:pPr>
            <a:r>
              <a:rPr lang="ja-JP" altLang="en-US" b="1" dirty="0">
                <a:latin typeface="メイリオ" panose="020B0604030504040204" pitchFamily="50" charset="-128"/>
                <a:ea typeface="メイリオ" panose="020B0604030504040204" pitchFamily="50" charset="-128"/>
              </a:rPr>
              <a:t>クリック！（熱海土砂災害義援金が表示されます）</a:t>
            </a:r>
            <a:endParaRPr lang="en-US" altLang="ja-JP" b="1" dirty="0">
              <a:latin typeface="メイリオ" panose="020B0604030504040204" pitchFamily="50" charset="-128"/>
              <a:ea typeface="メイリオ" panose="020B0604030504040204" pitchFamily="50" charset="-128"/>
            </a:endParaRPr>
          </a:p>
          <a:p>
            <a:endParaRPr kumimoji="1" lang="en-US" altLang="ja-JP" dirty="0"/>
          </a:p>
          <a:p>
            <a:r>
              <a:rPr kumimoji="1" lang="ja-JP" altLang="en-US" dirty="0"/>
              <a:t>そして今年</a:t>
            </a:r>
            <a:r>
              <a:rPr kumimoji="1" lang="en-US" altLang="ja-JP" dirty="0"/>
              <a:t>7</a:t>
            </a:r>
            <a:r>
              <a:rPr kumimoji="1" lang="ja-JP" altLang="en-US" dirty="0"/>
              <a:t>月、熱海で発生した土砂災害のニュースを見た台湾学友会がすぐに募金を開始し、米山学友</a:t>
            </a:r>
            <a:r>
              <a:rPr kumimoji="1" lang="en-US" altLang="ja-JP" dirty="0"/>
              <a:t>60</a:t>
            </a:r>
            <a:r>
              <a:rPr kumimoji="1" lang="ja-JP" altLang="en-US" dirty="0"/>
              <a:t>人から寄せられた</a:t>
            </a:r>
            <a:r>
              <a:rPr kumimoji="1" lang="en-US" altLang="ja-JP" dirty="0"/>
              <a:t>150</a:t>
            </a:r>
            <a:r>
              <a:rPr kumimoji="1" lang="ja-JP" altLang="en-US" dirty="0"/>
              <a:t>万円を台湾から送金してくれました。</a:t>
            </a:r>
            <a:endParaRPr kumimoji="1" lang="en-US" altLang="ja-JP" dirty="0"/>
          </a:p>
          <a:p>
            <a:r>
              <a:rPr kumimoji="1" lang="en-US" altLang="ja-JP" dirty="0"/>
              <a:t/>
            </a:r>
            <a:br>
              <a:rPr kumimoji="1" lang="en-US" altLang="ja-JP" dirty="0"/>
            </a:br>
            <a:r>
              <a:rPr kumimoji="1" lang="ja-JP" altLang="en-US" dirty="0"/>
              <a:t>米山奨学会へのご寄付のほとんどはロータリアンによるものですが、実は学友からも、先ほどの災害義援金以外に、累計</a:t>
            </a:r>
            <a:r>
              <a:rPr lang="en-US" altLang="ja-JP" dirty="0">
                <a:cs typeface="Meiryo UI" panose="020B0604030504040204" pitchFamily="50" charset="-128"/>
              </a:rPr>
              <a:t>3,980</a:t>
            </a:r>
            <a:r>
              <a:rPr lang="ja-JP" altLang="en-US" dirty="0">
                <a:cs typeface="Meiryo UI" panose="020B0604030504040204" pitchFamily="50" charset="-128"/>
              </a:rPr>
              <a:t>万</a:t>
            </a:r>
            <a:r>
              <a:rPr kumimoji="1" lang="ja-JP" altLang="en-US" dirty="0"/>
              <a:t>円の寄付をいただいています（</a:t>
            </a:r>
            <a:r>
              <a:rPr kumimoji="1" lang="en-US" altLang="ja-JP" dirty="0"/>
              <a:t>2021</a:t>
            </a:r>
            <a:r>
              <a:rPr kumimoji="1" lang="ja-JP" altLang="en-US" dirty="0"/>
              <a:t>年</a:t>
            </a:r>
            <a:r>
              <a:rPr kumimoji="1" lang="en-US" altLang="ja-JP" dirty="0"/>
              <a:t>6</a:t>
            </a:r>
            <a:r>
              <a:rPr kumimoji="1" lang="ja-JP" altLang="en-US" dirty="0"/>
              <a:t>月末）。</a:t>
            </a:r>
            <a:endParaRPr kumimoji="1" lang="en-US" altLang="ja-JP" dirty="0"/>
          </a:p>
          <a:p>
            <a:pPr defTabSz="954637">
              <a:defRPr/>
            </a:pPr>
            <a:r>
              <a:rPr kumimoji="1" lang="ja-JP" altLang="en-US" dirty="0"/>
              <a:t>毎月</a:t>
            </a:r>
            <a:r>
              <a:rPr kumimoji="1" lang="en-US" altLang="ja-JP" dirty="0"/>
              <a:t>1</a:t>
            </a:r>
            <a:r>
              <a:rPr kumimoji="1" lang="ja-JP" altLang="en-US" dirty="0"/>
              <a:t>万円、毎月</a:t>
            </a:r>
            <a:r>
              <a:rPr kumimoji="1" lang="en-US" altLang="ja-JP" dirty="0"/>
              <a:t>2,000</a:t>
            </a:r>
            <a:r>
              <a:rPr kumimoji="1" lang="ja-JP" altLang="en-US" dirty="0"/>
              <a:t>円など、こつこつ継続して送金してくれている学友もいます。</a:t>
            </a:r>
            <a:endParaRPr kumimoji="1" lang="en-US" altLang="ja-JP" dirty="0"/>
          </a:p>
          <a:p>
            <a:pPr defTabSz="954637">
              <a:defRPr/>
            </a:pPr>
            <a:endParaRPr kumimoji="1" lang="en-US" altLang="ja-JP" dirty="0"/>
          </a:p>
          <a:p>
            <a:r>
              <a:rPr kumimoji="1" lang="ja-JP" altLang="en-US" dirty="0"/>
              <a:t>こうした「寄付」という形でのロータリーへの恩返しは、他のプログラムではあまりみられないものです。</a:t>
            </a:r>
            <a:endParaRPr kumimoji="1" lang="en-US" altLang="ja-JP" dirty="0"/>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10</a:t>
            </a:fld>
            <a:endParaRPr kumimoji="1" lang="ja-JP" altLang="en-US" dirty="0"/>
          </a:p>
        </p:txBody>
      </p:sp>
    </p:spTree>
    <p:extLst>
      <p:ext uri="{BB962C8B-B14F-4D97-AF65-F5344CB8AC3E}">
        <p14:creationId xmlns:p14="http://schemas.microsoft.com/office/powerpoint/2010/main" xmlns="" val="285523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lvl="1" defTabSz="954637">
              <a:defRPr/>
            </a:pPr>
            <a:r>
              <a:rPr lang="ja-JP" altLang="en-US" dirty="0"/>
              <a:t>★豆辞典</a:t>
            </a:r>
            <a:r>
              <a:rPr lang="en-US" altLang="ja-JP" dirty="0"/>
              <a:t>p3-4</a:t>
            </a:r>
            <a:r>
              <a:rPr lang="ja-JP" altLang="en-US" dirty="0"/>
              <a:t>に対応</a:t>
            </a:r>
            <a:endParaRPr lang="en-US" altLang="ja-JP" dirty="0"/>
          </a:p>
          <a:p>
            <a:endParaRPr lang="en-US" altLang="ja-JP" dirty="0"/>
          </a:p>
          <a:p>
            <a:r>
              <a:rPr lang="ja-JP" altLang="en-US" dirty="0"/>
              <a:t>まずは概要を説明します。</a:t>
            </a:r>
            <a:endParaRPr lang="en-US" altLang="ja-JP" dirty="0"/>
          </a:p>
          <a:p>
            <a:r>
              <a:rPr lang="ja-JP" altLang="en-US" dirty="0"/>
              <a:t>ロータリー米山記念奨学事業は、</a:t>
            </a:r>
            <a:r>
              <a:rPr kumimoji="1" lang="ja-JP" altLang="en-US" dirty="0"/>
              <a:t>日本のロータリーが作り育てた独自の事業で、</a:t>
            </a:r>
            <a:r>
              <a:rPr kumimoji="1" lang="en-US" altLang="ja-JP" dirty="0"/>
              <a:t>34</a:t>
            </a:r>
            <a:r>
              <a:rPr kumimoji="1" lang="ja-JP" altLang="en-US" dirty="0"/>
              <a:t>地区、全地区が参加する多地区合同プロジェクトです。</a:t>
            </a:r>
            <a:endParaRPr kumimoji="1" lang="en-US" altLang="ja-JP" dirty="0"/>
          </a:p>
          <a:p>
            <a:endParaRPr lang="en-US" altLang="ja-JP" dirty="0"/>
          </a:p>
          <a:p>
            <a:r>
              <a:rPr lang="en-US" altLang="ja-JP" dirty="0"/>
              <a:t>1952</a:t>
            </a:r>
            <a:r>
              <a:rPr lang="ja-JP" altLang="en-US" dirty="0"/>
              <a:t>年に事業が始まって以来、一貫して、日本で学ぶ外国人留学生を支援しています。</a:t>
            </a:r>
            <a:endParaRPr lang="en-US" altLang="ja-JP" dirty="0"/>
          </a:p>
          <a:p>
            <a:r>
              <a:rPr kumimoji="1" lang="ja-JP" altLang="en-US" b="0" dirty="0"/>
              <a:t>「公益財団法人ロータリー米山記念奨学会」というのは、この事業をおこなうために、日本のロータリーが協同して運営する奨学</a:t>
            </a:r>
            <a:r>
              <a:rPr lang="ja-JP" altLang="en-US" dirty="0"/>
              <a:t>財団</a:t>
            </a:r>
            <a:r>
              <a:rPr kumimoji="1" lang="ja-JP" altLang="en-US" b="0" dirty="0"/>
              <a:t>で、財源はすべてみなさんからのご寄付で成り立っています。</a:t>
            </a:r>
            <a:endParaRPr kumimoji="1" lang="en-US" altLang="ja-JP" b="0" dirty="0"/>
          </a:p>
          <a:p>
            <a:endParaRPr kumimoji="1" lang="en-US" altLang="ja-JP" b="1" dirty="0"/>
          </a:p>
          <a:p>
            <a:r>
              <a:rPr kumimoji="1" lang="ja-JP" altLang="en-US" b="0" dirty="0"/>
              <a:t>この奨学金の最大の特長は「世話クラブ・カウンセラー制度」です。今はコロナで難しい部分もありますが、米山奨学生にはロータリー活動に参加してもらい、交流することを大切にしています。</a:t>
            </a:r>
            <a:endParaRPr kumimoji="1" lang="en-US" altLang="ja-JP" b="0" dirty="0"/>
          </a:p>
          <a:p>
            <a:r>
              <a:rPr lang="ja-JP" altLang="en-US" b="0" dirty="0"/>
              <a:t>カウンセラーになると、ロータリークラブの活動そのものに熱心になる方も多く、家族ぐるみの国際交流を体験することができます。</a:t>
            </a:r>
            <a:endParaRPr lang="en-US" altLang="ja-JP" b="0" dirty="0"/>
          </a:p>
          <a:p>
            <a:r>
              <a:rPr lang="ja-JP" altLang="en-US" b="0" dirty="0"/>
              <a:t>実際に、カウンセラーを終えた方の</a:t>
            </a:r>
            <a:r>
              <a:rPr lang="en-US" altLang="ja-JP" b="0" dirty="0"/>
              <a:t>8</a:t>
            </a:r>
            <a:r>
              <a:rPr lang="ja-JP" altLang="en-US" b="0" dirty="0"/>
              <a:t>割は「また引き受けたい</a:t>
            </a:r>
            <a:r>
              <a:rPr lang="en-US" altLang="ja-JP" b="0" dirty="0"/>
              <a:t>/</a:t>
            </a:r>
            <a:r>
              <a:rPr lang="ja-JP" altLang="en-US" b="0" dirty="0"/>
              <a:t>引き受けてもよい」と、回答しています。（</a:t>
            </a:r>
            <a:r>
              <a:rPr lang="en-US" altLang="ja-JP" b="0" dirty="0"/>
              <a:t>2019</a:t>
            </a:r>
            <a:r>
              <a:rPr lang="ja-JP" altLang="en-US" b="0" dirty="0"/>
              <a:t>年度カウンセラーアンケートより）</a:t>
            </a:r>
            <a:endParaRPr lang="en-US" altLang="ja-JP" b="0" dirty="0"/>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2</a:t>
            </a:fld>
            <a:endParaRPr kumimoji="1" lang="ja-JP" altLang="en-US" dirty="0"/>
          </a:p>
        </p:txBody>
      </p:sp>
    </p:spTree>
    <p:extLst>
      <p:ext uri="{BB962C8B-B14F-4D97-AF65-F5344CB8AC3E}">
        <p14:creationId xmlns:p14="http://schemas.microsoft.com/office/powerpoint/2010/main" xmlns="" val="1168811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lvl="1">
              <a:defRPr/>
            </a:pPr>
            <a:r>
              <a:rPr lang="ja-JP" altLang="en-US" dirty="0">
                <a:latin typeface="游明朝" panose="02020400000000000000" pitchFamily="18" charset="-128"/>
                <a:ea typeface="游明朝" panose="02020400000000000000" pitchFamily="18" charset="-128"/>
              </a:rPr>
              <a:t>★豆辞典</a:t>
            </a:r>
            <a:r>
              <a:rPr lang="en-US" altLang="ja-JP" dirty="0">
                <a:latin typeface="游明朝" panose="02020400000000000000" pitchFamily="18" charset="-128"/>
                <a:ea typeface="游明朝" panose="02020400000000000000" pitchFamily="18" charset="-128"/>
              </a:rPr>
              <a:t>p1-2</a:t>
            </a:r>
            <a:r>
              <a:rPr lang="ja-JP" altLang="en-US" dirty="0">
                <a:latin typeface="游明朝" panose="02020400000000000000" pitchFamily="18" charset="-128"/>
                <a:ea typeface="游明朝" panose="02020400000000000000" pitchFamily="18" charset="-128"/>
              </a:rPr>
              <a:t>に対応</a:t>
            </a:r>
            <a:endParaRPr lang="en-US" altLang="ja-JP" dirty="0">
              <a:latin typeface="游明朝" panose="02020400000000000000" pitchFamily="18" charset="-128"/>
              <a:ea typeface="游明朝" panose="02020400000000000000" pitchFamily="18" charset="-128"/>
            </a:endParaRPr>
          </a:p>
          <a:p>
            <a:pPr marL="0" lvl="1">
              <a:defRPr/>
            </a:pPr>
            <a:endParaRPr lang="en-US" altLang="ja-JP" dirty="0">
              <a:latin typeface="游明朝" panose="02020400000000000000" pitchFamily="18" charset="-128"/>
              <a:ea typeface="游明朝" panose="02020400000000000000" pitchFamily="18" charset="-128"/>
            </a:endParaRPr>
          </a:p>
          <a:p>
            <a:pPr marL="0" lvl="1" defTabSz="946259">
              <a:defRPr/>
            </a:pPr>
            <a:endParaRPr lang="en-US" altLang="ja-JP" dirty="0">
              <a:latin typeface="游明朝" panose="02020400000000000000" pitchFamily="18" charset="-128"/>
              <a:ea typeface="游明朝" panose="02020400000000000000" pitchFamily="18" charset="-128"/>
            </a:endParaRPr>
          </a:p>
          <a:p>
            <a:pPr defTabSz="914173">
              <a:defRPr/>
            </a:pPr>
            <a:r>
              <a:rPr lang="ja-JP" altLang="en-US" dirty="0">
                <a:latin typeface="游明朝" panose="02020400000000000000" pitchFamily="18" charset="-128"/>
                <a:ea typeface="游明朝" panose="02020400000000000000" pitchFamily="18" charset="-128"/>
              </a:rPr>
              <a:t>終戦翌年の</a:t>
            </a:r>
            <a:r>
              <a:rPr lang="en-US" altLang="ja-JP" dirty="0">
                <a:latin typeface="游明朝" panose="02020400000000000000" pitchFamily="18" charset="-128"/>
                <a:ea typeface="游明朝" panose="02020400000000000000" pitchFamily="18" charset="-128"/>
              </a:rPr>
              <a:t>1946</a:t>
            </a:r>
            <a:r>
              <a:rPr lang="ja-JP" altLang="en-US" dirty="0">
                <a:latin typeface="游明朝" panose="02020400000000000000" pitchFamily="18" charset="-128"/>
                <a:ea typeface="游明朝" panose="02020400000000000000" pitchFamily="18" charset="-128"/>
              </a:rPr>
              <a:t>年、“日本のロータリーの父”と呼ばれる 米山梅吉氏が亡くなりました。</a:t>
            </a:r>
            <a:endParaRPr lang="en-US" altLang="ja-JP" dirty="0">
              <a:latin typeface="游明朝" panose="02020400000000000000" pitchFamily="18" charset="-128"/>
              <a:ea typeface="游明朝" panose="02020400000000000000" pitchFamily="18" charset="-128"/>
            </a:endParaRPr>
          </a:p>
          <a:p>
            <a:pPr defTabSz="914173">
              <a:defRPr/>
            </a:pPr>
            <a:r>
              <a:rPr lang="en-US" altLang="ja-JP" dirty="0">
                <a:latin typeface="游明朝" panose="02020400000000000000" pitchFamily="18" charset="-128"/>
                <a:ea typeface="游明朝" panose="02020400000000000000" pitchFamily="18" charset="-128"/>
              </a:rPr>
              <a:t>3</a:t>
            </a:r>
            <a:r>
              <a:rPr lang="ja-JP" altLang="en-US" dirty="0">
                <a:latin typeface="游明朝" panose="02020400000000000000" pitchFamily="18" charset="-128"/>
                <a:ea typeface="游明朝" panose="02020400000000000000" pitchFamily="18" charset="-128"/>
              </a:rPr>
              <a:t>年後の</a:t>
            </a:r>
            <a:r>
              <a:rPr lang="en-US" altLang="ja-JP" dirty="0">
                <a:latin typeface="游明朝" panose="02020400000000000000" pitchFamily="18" charset="-128"/>
                <a:ea typeface="游明朝" panose="02020400000000000000" pitchFamily="18" charset="-128"/>
              </a:rPr>
              <a:t>1949</a:t>
            </a:r>
            <a:r>
              <a:rPr lang="ja-JP" altLang="en-US" dirty="0">
                <a:latin typeface="游明朝" panose="02020400000000000000" pitchFamily="18" charset="-128"/>
                <a:ea typeface="游明朝" panose="02020400000000000000" pitchFamily="18" charset="-128"/>
              </a:rPr>
              <a:t>年、戦争のため解散を余儀なくされていた日本のロータリーが、国際ロータリーへ復帰します。</a:t>
            </a:r>
            <a:endParaRPr lang="en-US" altLang="ja-JP" dirty="0">
              <a:latin typeface="游明朝" panose="02020400000000000000" pitchFamily="18" charset="-128"/>
              <a:ea typeface="游明朝" panose="02020400000000000000" pitchFamily="18" charset="-128"/>
            </a:endParaRPr>
          </a:p>
          <a:p>
            <a:pPr defTabSz="914173">
              <a:defRPr/>
            </a:pPr>
            <a:r>
              <a:rPr lang="ja-JP" altLang="en-US" dirty="0">
                <a:latin typeface="游明朝" panose="02020400000000000000" pitchFamily="18" charset="-128"/>
                <a:ea typeface="游明朝" panose="02020400000000000000" pitchFamily="18" charset="-128"/>
              </a:rPr>
              <a:t>戦後の落ち着きを取り戻すにつれ、梅吉氏の功績を永遠に偲ぶことができるような、何か有益な事業をやろうではないかという声が大きくなってきました。</a:t>
            </a:r>
            <a:endParaRPr lang="en-US" altLang="ja-JP" dirty="0">
              <a:latin typeface="游明朝" panose="02020400000000000000" pitchFamily="18" charset="-128"/>
              <a:ea typeface="游明朝" panose="02020400000000000000" pitchFamily="18" charset="-128"/>
            </a:endParaRPr>
          </a:p>
          <a:p>
            <a:pPr defTabSz="914173">
              <a:defRPr/>
            </a:pPr>
            <a:r>
              <a:rPr lang="ja-JP" altLang="en-US" dirty="0">
                <a:latin typeface="游明朝" panose="02020400000000000000" pitchFamily="18" charset="-128"/>
                <a:ea typeface="游明朝" panose="02020400000000000000" pitchFamily="18" charset="-128"/>
              </a:rPr>
              <a:t>当時の日本はまだ食糧事情もはかばかしくなく、会員たちは「クラブへ行けばお茶を入れてもらえる」と、弁当を持参し、ストーブを囲みながら熱心に議論をしていたそうです。（</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ロータリー米山記念奨学会</a:t>
            </a:r>
            <a:r>
              <a:rPr lang="en-US" altLang="ja-JP" dirty="0">
                <a:latin typeface="游明朝" panose="02020400000000000000" pitchFamily="18" charset="-128"/>
                <a:ea typeface="游明朝" panose="02020400000000000000" pitchFamily="18" charset="-128"/>
              </a:rPr>
              <a:t>25</a:t>
            </a:r>
            <a:r>
              <a:rPr lang="ja-JP" altLang="en-US" dirty="0">
                <a:latin typeface="游明朝" panose="02020400000000000000" pitchFamily="18" charset="-128"/>
                <a:ea typeface="游明朝" panose="02020400000000000000" pitchFamily="18" charset="-128"/>
              </a:rPr>
              <a:t>年史</a:t>
            </a:r>
            <a:r>
              <a:rPr lang="en-US" altLang="ja-JP" dirty="0">
                <a:latin typeface="游明朝" panose="02020400000000000000" pitchFamily="18" charset="-128"/>
                <a:ea typeface="游明朝" panose="02020400000000000000" pitchFamily="18" charset="-128"/>
              </a:rPr>
              <a:t>』</a:t>
            </a:r>
            <a:r>
              <a:rPr lang="ja-JP" altLang="en-US" dirty="0">
                <a:latin typeface="游明朝" panose="02020400000000000000" pitchFamily="18" charset="-128"/>
                <a:ea typeface="游明朝" panose="02020400000000000000" pitchFamily="18" charset="-128"/>
              </a:rPr>
              <a:t>より）</a:t>
            </a:r>
            <a:endParaRPr lang="en-US" altLang="ja-JP" dirty="0">
              <a:latin typeface="游明朝" panose="02020400000000000000" pitchFamily="18" charset="-128"/>
              <a:ea typeface="游明朝" panose="02020400000000000000" pitchFamily="18" charset="-128"/>
            </a:endParaRPr>
          </a:p>
          <a:p>
            <a:pPr defTabSz="914173">
              <a:defRPr/>
            </a:pPr>
            <a:r>
              <a:rPr lang="ja-JP" altLang="en-US" dirty="0">
                <a:latin typeface="游明朝" panose="02020400000000000000" pitchFamily="18" charset="-128"/>
                <a:ea typeface="游明朝" panose="02020400000000000000" pitchFamily="18" charset="-128"/>
              </a:rPr>
              <a:t>そして</a:t>
            </a:r>
            <a:r>
              <a:rPr lang="en-US" altLang="ja-JP" dirty="0">
                <a:latin typeface="游明朝" panose="02020400000000000000" pitchFamily="18" charset="-128"/>
                <a:ea typeface="游明朝" panose="02020400000000000000" pitchFamily="18" charset="-128"/>
              </a:rPr>
              <a:t>1952</a:t>
            </a:r>
            <a:r>
              <a:rPr lang="ja-JP" altLang="en-US" dirty="0">
                <a:latin typeface="游明朝" panose="02020400000000000000" pitchFamily="18" charset="-128"/>
                <a:ea typeface="游明朝" panose="02020400000000000000" pitchFamily="18" charset="-128"/>
              </a:rPr>
              <a:t>年、東京</a:t>
            </a:r>
            <a:r>
              <a:rPr lang="en-US" altLang="ja-JP" dirty="0">
                <a:latin typeface="游明朝" panose="02020400000000000000" pitchFamily="18" charset="-128"/>
                <a:ea typeface="游明朝" panose="02020400000000000000" pitchFamily="18" charset="-128"/>
              </a:rPr>
              <a:t>RC</a:t>
            </a:r>
            <a:r>
              <a:rPr lang="ja-JP" altLang="en-US" dirty="0">
                <a:latin typeface="游明朝" panose="02020400000000000000" pitchFamily="18" charset="-128"/>
                <a:ea typeface="游明朝" panose="02020400000000000000" pitchFamily="18" charset="-128"/>
              </a:rPr>
              <a:t>が「米山基金」の構想を発表しました。これは、アジアから優秀な学生を招いて学費を援助し、二度と戦争の悲劇を繰り返さないために“平和日本”を肌で感じてもらいたい、というものでした。</a:t>
            </a:r>
            <a:endParaRPr lang="en-US" altLang="ja-JP" dirty="0">
              <a:latin typeface="游明朝" panose="02020400000000000000" pitchFamily="18" charset="-128"/>
              <a:ea typeface="游明朝" panose="02020400000000000000" pitchFamily="18" charset="-128"/>
            </a:endParaRPr>
          </a:p>
          <a:p>
            <a:pPr defTabSz="914173">
              <a:defRPr/>
            </a:pPr>
            <a:r>
              <a:rPr lang="ja-JP" altLang="en-US" dirty="0">
                <a:latin typeface="游明朝" panose="02020400000000000000" pitchFamily="18" charset="-128"/>
                <a:ea typeface="游明朝" panose="02020400000000000000" pitchFamily="18" charset="-128"/>
              </a:rPr>
              <a:t>この「米山基金」が、わずか</a:t>
            </a:r>
            <a:r>
              <a:rPr lang="en-US" altLang="ja-JP" dirty="0">
                <a:latin typeface="游明朝" panose="02020400000000000000" pitchFamily="18" charset="-128"/>
                <a:ea typeface="游明朝" panose="02020400000000000000" pitchFamily="18" charset="-128"/>
              </a:rPr>
              <a:t>5</a:t>
            </a:r>
            <a:r>
              <a:rPr lang="ja-JP" altLang="en-US" dirty="0">
                <a:latin typeface="游明朝" panose="02020400000000000000" pitchFamily="18" charset="-128"/>
                <a:ea typeface="游明朝" panose="02020400000000000000" pitchFamily="18" charset="-128"/>
              </a:rPr>
              <a:t>年で日本の全ロータリークラブの共同事業となり、</a:t>
            </a:r>
            <a:r>
              <a:rPr lang="en-US" altLang="ja-JP" dirty="0">
                <a:latin typeface="游明朝" panose="02020400000000000000" pitchFamily="18" charset="-128"/>
                <a:ea typeface="游明朝" panose="02020400000000000000" pitchFamily="18" charset="-128"/>
              </a:rPr>
              <a:t>1967</a:t>
            </a:r>
            <a:r>
              <a:rPr lang="ja-JP" altLang="en-US" dirty="0">
                <a:latin typeface="游明朝" panose="02020400000000000000" pitchFamily="18" charset="-128"/>
                <a:ea typeface="游明朝" panose="02020400000000000000" pitchFamily="18" charset="-128"/>
              </a:rPr>
              <a:t>年には財団法人ロータリー米山記念奨学会が設立されました。</a:t>
            </a:r>
            <a:endParaRPr lang="en-US" altLang="ja-JP" dirty="0">
              <a:latin typeface="游明朝" panose="02020400000000000000" pitchFamily="18" charset="-128"/>
              <a:ea typeface="游明朝" panose="02020400000000000000" pitchFamily="18" charset="-128"/>
            </a:endParaRPr>
          </a:p>
          <a:p>
            <a:pPr defTabSz="914173">
              <a:defRPr/>
            </a:pPr>
            <a:endParaRPr lang="en-US" altLang="ja-JP" dirty="0">
              <a:latin typeface="游明朝" panose="02020400000000000000" pitchFamily="18" charset="-128"/>
              <a:ea typeface="游明朝" panose="02020400000000000000" pitchFamily="18" charset="-128"/>
            </a:endParaRPr>
          </a:p>
          <a:p>
            <a:pPr defTabSz="914173">
              <a:defRPr/>
            </a:pPr>
            <a:endParaRPr lang="en-US" altLang="ja-JP" dirty="0">
              <a:latin typeface="游明朝" panose="02020400000000000000" pitchFamily="18" charset="-128"/>
              <a:ea typeface="游明朝" panose="02020400000000000000" pitchFamily="18" charset="-128"/>
            </a:endParaRPr>
          </a:p>
          <a:p>
            <a:pPr defTabSz="914173">
              <a:defRPr/>
            </a:pPr>
            <a:r>
              <a:rPr lang="ja-JP" altLang="en-US" sz="1100" dirty="0"/>
              <a:t>＜参考＞</a:t>
            </a:r>
            <a:endParaRPr lang="en-US" altLang="ja-JP" sz="1100" dirty="0"/>
          </a:p>
          <a:p>
            <a:pPr marL="177437" indent="-177437" defTabSz="914173">
              <a:buFont typeface="Arial" panose="020B0604020202020204" pitchFamily="34" charset="0"/>
              <a:buChar char="•"/>
              <a:defRPr/>
            </a:pPr>
            <a:r>
              <a:rPr lang="ja-JP" altLang="en-US" sz="1100" dirty="0"/>
              <a:t>写真は、米山梅吉翁（上）と、米山基金の構想を発表した古沢丈作氏（下）</a:t>
            </a:r>
            <a:endParaRPr lang="en-US" altLang="ja-JP" sz="1100" dirty="0"/>
          </a:p>
          <a:p>
            <a:pPr marL="177437" indent="-177437" defTabSz="914173">
              <a:buFont typeface="Arial" panose="020B0604020202020204" pitchFamily="34" charset="0"/>
              <a:buChar char="•"/>
              <a:defRPr/>
            </a:pPr>
            <a:r>
              <a:rPr lang="ja-JP" altLang="en-US" sz="1100" dirty="0"/>
              <a:t>米山梅吉氏（</a:t>
            </a:r>
            <a:r>
              <a:rPr lang="en-US" altLang="ja-JP" sz="1100" dirty="0"/>
              <a:t>1868-1946</a:t>
            </a:r>
            <a:r>
              <a:rPr lang="ja-JP" altLang="en-US" sz="1100" dirty="0"/>
              <a:t>）</a:t>
            </a:r>
            <a:endParaRPr lang="en-US" altLang="ja-JP" sz="1100" dirty="0"/>
          </a:p>
          <a:p>
            <a:pPr marL="177437" indent="-177437" defTabSz="914173">
              <a:buFont typeface="Arial" panose="020B0604020202020204" pitchFamily="34" charset="0"/>
              <a:buChar char="•"/>
              <a:defRPr/>
            </a:pPr>
            <a:r>
              <a:rPr lang="ja-JP" altLang="en-US" sz="1100" dirty="0"/>
              <a:t>古澤丈作氏（</a:t>
            </a:r>
            <a:r>
              <a:rPr lang="en-US" altLang="ja-JP" sz="1100" dirty="0"/>
              <a:t>1881-1955</a:t>
            </a:r>
            <a:r>
              <a:rPr lang="ja-JP" altLang="en-US" sz="1100" dirty="0"/>
              <a:t>）　</a:t>
            </a:r>
            <a:r>
              <a:rPr lang="en-US" altLang="ja-JP" sz="1100" dirty="0"/>
              <a:t>1928</a:t>
            </a:r>
            <a:r>
              <a:rPr lang="ja-JP" altLang="en-US" sz="1100" dirty="0"/>
              <a:t>年に大連宣言</a:t>
            </a:r>
            <a:endParaRPr lang="en-US" altLang="ja-JP"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3</a:t>
            </a:fld>
            <a:endParaRPr kumimoji="1" lang="ja-JP" altLang="en-US" dirty="0"/>
          </a:p>
        </p:txBody>
      </p:sp>
    </p:spTree>
    <p:extLst>
      <p:ext uri="{BB962C8B-B14F-4D97-AF65-F5344CB8AC3E}">
        <p14:creationId xmlns:p14="http://schemas.microsoft.com/office/powerpoint/2010/main" xmlns="" val="144973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lvl="1" defTabSz="954637">
              <a:defRPr/>
            </a:pPr>
            <a:r>
              <a:rPr lang="ja-JP" altLang="en-US" dirty="0"/>
              <a:t>★豆辞典</a:t>
            </a:r>
            <a:r>
              <a:rPr lang="en-US" altLang="ja-JP" dirty="0"/>
              <a:t>p3-4</a:t>
            </a:r>
            <a:r>
              <a:rPr lang="ja-JP" altLang="en-US" dirty="0"/>
              <a:t>に対応</a:t>
            </a:r>
            <a:endParaRPr lang="en-US" altLang="ja-JP" dirty="0"/>
          </a:p>
          <a:p>
            <a:endParaRPr lang="en-US" altLang="ja-JP" dirty="0"/>
          </a:p>
          <a:p>
            <a:r>
              <a:rPr lang="ja-JP" altLang="en-US" dirty="0"/>
              <a:t>まずは概要を説明します。</a:t>
            </a:r>
            <a:endParaRPr lang="en-US" altLang="ja-JP" dirty="0"/>
          </a:p>
          <a:p>
            <a:r>
              <a:rPr lang="ja-JP" altLang="en-US" dirty="0"/>
              <a:t>ロータリー米山記念奨学事業は、</a:t>
            </a:r>
            <a:r>
              <a:rPr kumimoji="1" lang="ja-JP" altLang="en-US" dirty="0"/>
              <a:t>日本のロータリーが作り育てた独自の事業で、</a:t>
            </a:r>
            <a:r>
              <a:rPr kumimoji="1" lang="en-US" altLang="ja-JP" dirty="0"/>
              <a:t>34</a:t>
            </a:r>
            <a:r>
              <a:rPr kumimoji="1" lang="ja-JP" altLang="en-US" dirty="0"/>
              <a:t>地区、全地区が参加する多地区合同プロジェクトです。</a:t>
            </a:r>
            <a:endParaRPr kumimoji="1" lang="en-US" altLang="ja-JP" dirty="0"/>
          </a:p>
          <a:p>
            <a:endParaRPr lang="en-US" altLang="ja-JP" dirty="0"/>
          </a:p>
          <a:p>
            <a:r>
              <a:rPr lang="en-US" altLang="ja-JP" dirty="0"/>
              <a:t>1952</a:t>
            </a:r>
            <a:r>
              <a:rPr lang="ja-JP" altLang="en-US" dirty="0"/>
              <a:t>年に事業が始まって以来、一貫して、日本で学ぶ外国人留学生を支援しています。</a:t>
            </a:r>
            <a:endParaRPr lang="en-US" altLang="ja-JP" dirty="0"/>
          </a:p>
          <a:p>
            <a:r>
              <a:rPr kumimoji="1" lang="ja-JP" altLang="en-US" b="0" dirty="0"/>
              <a:t>「公益財団法人ロータリー米山記念奨学会」というのは、この事業をおこなうために、日本のロータリーが協同して運営する奨学</a:t>
            </a:r>
            <a:r>
              <a:rPr lang="ja-JP" altLang="en-US" dirty="0"/>
              <a:t>財団</a:t>
            </a:r>
            <a:r>
              <a:rPr kumimoji="1" lang="ja-JP" altLang="en-US" b="0" dirty="0"/>
              <a:t>で、財源はすべてみなさんからのご寄付で成り立っています。</a:t>
            </a:r>
            <a:endParaRPr kumimoji="1" lang="en-US" altLang="ja-JP" b="0" dirty="0"/>
          </a:p>
          <a:p>
            <a:endParaRPr kumimoji="1" lang="en-US" altLang="ja-JP" b="1" dirty="0"/>
          </a:p>
          <a:p>
            <a:r>
              <a:rPr kumimoji="1" lang="ja-JP" altLang="en-US" b="0" dirty="0"/>
              <a:t>この奨学金の最大の特長は「世話クラブ・カウンセラー制度」です。銀行振込が多い他の奨学金とは違って、米山奨学生にはロータリー活動に共に参加してもらい、交流することを大切にしています。</a:t>
            </a:r>
            <a:endParaRPr kumimoji="1" lang="en-US" altLang="ja-JP" b="0" dirty="0"/>
          </a:p>
          <a:p>
            <a:r>
              <a:rPr lang="ja-JP" altLang="en-US" b="0" dirty="0"/>
              <a:t>いったんカウンセラーになると、ロータリークラブの活動そのものに熱心になる方も多く、入会間もない会員にカウンセラーを任せるというクラブもあります。</a:t>
            </a:r>
            <a:endParaRPr lang="en-US" altLang="ja-JP" b="0" dirty="0"/>
          </a:p>
          <a:p>
            <a:pPr defTabSz="946333"/>
            <a:r>
              <a:rPr lang="ja-JP" altLang="en-US" b="0" dirty="0"/>
              <a:t>実際にカウンセラーを体験した方からは、「刺激を受けることが多く、自分の仕事やプライベートに張り合いが生まれた」、「家族ぐるみの付き合いで自分の子どもに国際交流を体験させることができ、ロータリーに入会して本当によかったと思えた」</a:t>
            </a:r>
            <a:endParaRPr lang="en-US" altLang="ja-JP" b="0" dirty="0"/>
          </a:p>
          <a:p>
            <a:pPr defTabSz="946333"/>
            <a:r>
              <a:rPr lang="ja-JP" altLang="en-US" b="0" dirty="0"/>
              <a:t>という声が寄せられています。</a:t>
            </a:r>
            <a:endParaRPr lang="en-US" altLang="ja-JP" b="0" dirty="0"/>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4</a:t>
            </a:fld>
            <a:endParaRPr kumimoji="1" lang="ja-JP" altLang="en-US" dirty="0"/>
          </a:p>
        </p:txBody>
      </p:sp>
    </p:spTree>
    <p:extLst>
      <p:ext uri="{BB962C8B-B14F-4D97-AF65-F5344CB8AC3E}">
        <p14:creationId xmlns="" xmlns:p14="http://schemas.microsoft.com/office/powerpoint/2010/main" val="116881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a:ln>
            <a:noFill/>
          </a:ln>
        </p:spPr>
        <p:txBody>
          <a:bodyPr/>
          <a:lstStyle/>
          <a:p>
            <a:pPr marL="0" lvl="1" defTabSz="954637">
              <a:defRPr/>
            </a:pPr>
            <a:r>
              <a:rPr lang="ja-JP" altLang="en-US" dirty="0"/>
              <a:t>★豆辞典</a:t>
            </a:r>
            <a:r>
              <a:rPr lang="en-US" altLang="ja-JP" dirty="0"/>
              <a:t>p4</a:t>
            </a:r>
            <a:r>
              <a:rPr lang="ja-JP" altLang="en-US" dirty="0"/>
              <a:t>、</a:t>
            </a:r>
            <a:r>
              <a:rPr lang="en-US" altLang="ja-JP" dirty="0"/>
              <a:t>p11</a:t>
            </a:r>
          </a:p>
          <a:p>
            <a:pPr>
              <a:defRPr/>
            </a:pPr>
            <a:endParaRPr lang="en-US" altLang="ja-JP" dirty="0"/>
          </a:p>
          <a:p>
            <a:pPr>
              <a:defRPr/>
            </a:pPr>
            <a:r>
              <a:rPr lang="ja-JP" altLang="en-US" dirty="0"/>
              <a:t>米山は、外国人留学生を対象とする民間の奨学金では、国内最大規模です。</a:t>
            </a:r>
            <a:endParaRPr lang="en-US" altLang="ja-JP" dirty="0"/>
          </a:p>
          <a:p>
            <a:pPr>
              <a:defRPr/>
            </a:pPr>
            <a:r>
              <a:rPr lang="en-US" altLang="ja-JP" dirty="0"/>
              <a:t>2021</a:t>
            </a:r>
            <a:r>
              <a:rPr lang="ja-JP" altLang="en-US" dirty="0"/>
              <a:t>学年度は、日本全国で</a:t>
            </a:r>
            <a:r>
              <a:rPr lang="en-US" altLang="ja-JP" dirty="0"/>
              <a:t>910</a:t>
            </a:r>
            <a:r>
              <a:rPr lang="ja-JP" altLang="en-US" dirty="0"/>
              <a:t>人（前年度</a:t>
            </a:r>
            <a:r>
              <a:rPr lang="en-US" altLang="ja-JP" dirty="0"/>
              <a:t>883</a:t>
            </a:r>
            <a:r>
              <a:rPr lang="ja-JP" altLang="en-US" dirty="0"/>
              <a:t>人）が採用され、各ロータリークラブでお世話をいただいています。累計では世界</a:t>
            </a:r>
            <a:r>
              <a:rPr lang="en-US" altLang="ja-JP" dirty="0"/>
              <a:t>129</a:t>
            </a:r>
            <a:r>
              <a:rPr lang="ja-JP" altLang="en-US" dirty="0"/>
              <a:t>の国と地域から</a:t>
            </a:r>
            <a:r>
              <a:rPr lang="en-US" altLang="ja-JP" dirty="0"/>
              <a:t>2</a:t>
            </a:r>
            <a:r>
              <a:rPr lang="ja-JP" altLang="en-US" dirty="0"/>
              <a:t>万</a:t>
            </a:r>
            <a:r>
              <a:rPr lang="en-US" altLang="ja-JP" dirty="0"/>
              <a:t>2,267</a:t>
            </a:r>
            <a:r>
              <a:rPr lang="ja-JP" altLang="en-US" dirty="0"/>
              <a:t>人を支援しています。</a:t>
            </a:r>
            <a:endParaRPr lang="en-US" altLang="ja-JP" dirty="0"/>
          </a:p>
          <a:p>
            <a:endParaRPr kumimoji="1" lang="en-US" altLang="ja-JP" dirty="0"/>
          </a:p>
          <a:p>
            <a:pPr defTabSz="946404">
              <a:defRPr/>
            </a:pPr>
            <a:r>
              <a:rPr lang="ja-JP" altLang="en-US" b="1" dirty="0">
                <a:latin typeface="メイリオ" panose="020B0604030504040204" pitchFamily="50" charset="-128"/>
                <a:ea typeface="メイリオ" panose="020B0604030504040204" pitchFamily="50" charset="-128"/>
              </a:rPr>
              <a:t>クリック！（左の円グラフが表示）</a:t>
            </a:r>
            <a:endParaRPr lang="en-US" altLang="ja-JP" b="1" dirty="0">
              <a:latin typeface="メイリオ" panose="020B0604030504040204" pitchFamily="50" charset="-128"/>
              <a:ea typeface="メイリオ" panose="020B0604030504040204" pitchFamily="50" charset="-128"/>
            </a:endParaRPr>
          </a:p>
          <a:p>
            <a:endParaRPr kumimoji="1" lang="en-US" altLang="ja-JP" dirty="0"/>
          </a:p>
          <a:p>
            <a:r>
              <a:rPr kumimoji="1" lang="ja-JP" altLang="en-US" dirty="0"/>
              <a:t>奨学生の国・地域別の割合はグラフのとおりです。</a:t>
            </a:r>
            <a:endParaRPr kumimoji="1" lang="en-US" altLang="ja-JP" dirty="0"/>
          </a:p>
          <a:p>
            <a:pPr defTabSz="946404">
              <a:defRPr/>
            </a:pPr>
            <a:endParaRPr lang="en-US" altLang="ja-JP" dirty="0"/>
          </a:p>
          <a:p>
            <a:pPr defTabSz="946404">
              <a:defRPr/>
            </a:pPr>
            <a:r>
              <a:rPr lang="ja-JP" altLang="en-US" b="1" dirty="0">
                <a:latin typeface="メイリオ" panose="020B0604030504040204" pitchFamily="50" charset="-128"/>
                <a:ea typeface="メイリオ" panose="020B0604030504040204" pitchFamily="50" charset="-128"/>
              </a:rPr>
              <a:t>クリック！ （右の円グラフが表示）</a:t>
            </a:r>
            <a:endParaRPr lang="en-US" altLang="ja-JP" b="1" dirty="0">
              <a:latin typeface="メイリオ" panose="020B0604030504040204" pitchFamily="50" charset="-128"/>
              <a:ea typeface="メイリオ" panose="020B0604030504040204" pitchFamily="50" charset="-128"/>
            </a:endParaRPr>
          </a:p>
          <a:p>
            <a:endParaRPr kumimoji="1" lang="en-US" altLang="ja-JP" dirty="0"/>
          </a:p>
          <a:p>
            <a:r>
              <a:rPr kumimoji="1" lang="ja-JP" altLang="en-US" dirty="0"/>
              <a:t>累計では中国、韓国、台湾が多いですが、最近ではベトナムからの留学生が急増しており、現役奨学生の中では中国に次いで多くを占めています。</a:t>
            </a:r>
            <a:endParaRPr kumimoji="1" lang="en-US" altLang="ja-JP" dirty="0"/>
          </a:p>
          <a:p>
            <a:endParaRPr kumimoji="1" lang="en-US" altLang="ja-JP" dirty="0"/>
          </a:p>
          <a:p>
            <a:pPr defTabSz="914173">
              <a:defRPr/>
            </a:pPr>
            <a:endParaRPr lang="en-US" altLang="ja-JP" dirty="0"/>
          </a:p>
        </p:txBody>
      </p:sp>
      <p:sp>
        <p:nvSpPr>
          <p:cNvPr id="4" name="スライド番号プレースホルダー 3"/>
          <p:cNvSpPr>
            <a:spLocks noGrp="1"/>
          </p:cNvSpPr>
          <p:nvPr>
            <p:ph type="sldNum" sz="quarter" idx="10"/>
          </p:nvPr>
        </p:nvSpPr>
        <p:spPr/>
        <p:txBody>
          <a:bodyPr/>
          <a:lstStyle/>
          <a:p>
            <a:fld id="{77E3686F-1798-431D-A336-1E1F26A1D97E}" type="slidenum">
              <a:rPr kumimoji="1" lang="ja-JP" altLang="en-US" smtClean="0"/>
              <a:pPr/>
              <a:t>5</a:t>
            </a:fld>
            <a:endParaRPr kumimoji="1" lang="ja-JP" altLang="en-US" dirty="0"/>
          </a:p>
        </p:txBody>
      </p:sp>
    </p:spTree>
    <p:extLst>
      <p:ext uri="{BB962C8B-B14F-4D97-AF65-F5344CB8AC3E}">
        <p14:creationId xmlns:p14="http://schemas.microsoft.com/office/powerpoint/2010/main" xmlns="" val="284762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defTabSz="954637"/>
            <a:r>
              <a:rPr lang="ja-JP" altLang="en-US" dirty="0"/>
              <a:t>★豆辞典</a:t>
            </a:r>
            <a:r>
              <a:rPr lang="en-US" altLang="ja-JP" dirty="0"/>
              <a:t>p10</a:t>
            </a:r>
          </a:p>
          <a:p>
            <a:r>
              <a:rPr kumimoji="1" lang="ja-JP" altLang="en-US" dirty="0"/>
              <a:t>（</a:t>
            </a:r>
            <a:r>
              <a:rPr kumimoji="1" lang="en-US" altLang="ja-JP" dirty="0"/>
              <a:t>※</a:t>
            </a:r>
            <a:r>
              <a:rPr kumimoji="1" lang="ja-JP" altLang="en-US" dirty="0"/>
              <a:t>自動的に、採用基準項目が黄色く強調されます）</a:t>
            </a:r>
            <a:endParaRPr kumimoji="1" lang="en-US" altLang="ja-JP" dirty="0"/>
          </a:p>
          <a:p>
            <a:endParaRPr kumimoji="1" lang="en-US" altLang="ja-JP" dirty="0"/>
          </a:p>
          <a:p>
            <a:pPr defTabSz="954637">
              <a:defRPr/>
            </a:pPr>
            <a:r>
              <a:rPr kumimoji="1" lang="ja-JP" altLang="en-US" dirty="0"/>
              <a:t>米山奨学生の採用は、全国統一の基準があります。</a:t>
            </a:r>
            <a:endParaRPr kumimoji="1" lang="en-US" altLang="ja-JP" dirty="0"/>
          </a:p>
          <a:p>
            <a:endParaRPr kumimoji="1" lang="en-US" altLang="ja-JP" dirty="0"/>
          </a:p>
          <a:p>
            <a:r>
              <a:rPr kumimoji="1" lang="ja-JP" altLang="en-US" dirty="0"/>
              <a:t>「将来の目標・留学の目的がきちんとしているかどうか」</a:t>
            </a:r>
            <a:endParaRPr kumimoji="1" lang="en-US" altLang="ja-JP" dirty="0"/>
          </a:p>
          <a:p>
            <a:r>
              <a:rPr kumimoji="1" lang="ja-JP" altLang="en-US" dirty="0"/>
              <a:t>「交流への熱意があるかどうか」</a:t>
            </a:r>
            <a:endParaRPr kumimoji="1" lang="en-US" altLang="ja-JP" dirty="0"/>
          </a:p>
          <a:p>
            <a:r>
              <a:rPr kumimoji="1" lang="ja-JP" altLang="en-US" dirty="0"/>
              <a:t>「人柄の良さ」</a:t>
            </a:r>
            <a:endParaRPr kumimoji="1" lang="en-US" altLang="ja-JP" dirty="0"/>
          </a:p>
          <a:p>
            <a:r>
              <a:rPr kumimoji="1" lang="ja-JP" altLang="en-US" dirty="0"/>
              <a:t>「コミュニケーション能力の高さ」</a:t>
            </a:r>
            <a:endParaRPr kumimoji="1" lang="en-US" altLang="ja-JP" dirty="0"/>
          </a:p>
          <a:p>
            <a:pPr defTabSz="954637">
              <a:defRPr/>
            </a:pPr>
            <a:r>
              <a:rPr lang="en-US" altLang="ja-JP" dirty="0"/>
              <a:t/>
            </a:r>
            <a:br>
              <a:rPr lang="en-US" altLang="ja-JP" dirty="0"/>
            </a:br>
            <a:r>
              <a:rPr lang="ja-JP" altLang="en-US" dirty="0"/>
              <a:t>詳しい評価項目は公表していませんが、全国統一の評価</a:t>
            </a:r>
            <a:r>
              <a:rPr kumimoji="1" lang="ja-JP" altLang="en-US" dirty="0"/>
              <a:t>項目を使って、各地区の選考委員会が面接選考をしています。もちろん、応募書類の審査もしています。</a:t>
            </a:r>
            <a:endParaRPr kumimoji="1" lang="en-US" altLang="ja-JP" dirty="0"/>
          </a:p>
          <a:p>
            <a:endParaRPr kumimoji="1" lang="en-US" altLang="ja-JP" dirty="0"/>
          </a:p>
          <a:p>
            <a:r>
              <a:rPr kumimoji="1" lang="ja-JP" altLang="en-US" dirty="0"/>
              <a:t>ロータリー米山記念奨学会は</a:t>
            </a:r>
            <a:r>
              <a:rPr kumimoji="1" lang="en-US" altLang="ja-JP" dirty="0"/>
              <a:t>2012</a:t>
            </a:r>
            <a:r>
              <a:rPr kumimoji="1" lang="ja-JP" altLang="en-US" dirty="0"/>
              <a:t>年に公益財団法人となり、</a:t>
            </a:r>
            <a:endParaRPr kumimoji="1" lang="en-US" altLang="ja-JP" dirty="0"/>
          </a:p>
          <a:p>
            <a:pPr defTabSz="954637">
              <a:defRPr/>
            </a:pPr>
            <a:r>
              <a:rPr kumimoji="1" lang="ja-JP" altLang="en-US" dirty="0"/>
              <a:t>より一層の公平性・透明性を確保するため、このように全地区共通の選考基準で選考をしています。</a:t>
            </a:r>
            <a:endParaRPr kumimoji="1" lang="en-US" altLang="ja-JP" dirty="0"/>
          </a:p>
          <a:p>
            <a:pPr defTabSz="954637">
              <a:defRPr/>
            </a:pPr>
            <a:endParaRPr kumimoji="1" lang="en-US" altLang="ja-JP" dirty="0"/>
          </a:p>
          <a:p>
            <a:pPr defTabSz="954637">
              <a:defRPr/>
            </a:pPr>
            <a:r>
              <a:rPr kumimoji="1" lang="ja-JP" altLang="en-US" dirty="0"/>
              <a:t>そのうえで、例えば「国籍や県別割合の調整」「地区独自に実施するグループディスカッションの評価」など、地区の裁量を加えて良いことになっています。</a:t>
            </a:r>
            <a:endParaRPr kumimoji="1" lang="en-US" altLang="ja-JP" dirty="0"/>
          </a:p>
          <a:p>
            <a:endParaRPr kumimoji="1" lang="en-US" altLang="ja-JP" dirty="0"/>
          </a:p>
          <a:p>
            <a:r>
              <a:rPr kumimoji="1" lang="ja-JP" altLang="en-US" dirty="0"/>
              <a:t>米山奨学金はお金に困っている留学生の経済支援ではありません。</a:t>
            </a:r>
          </a:p>
          <a:p>
            <a:r>
              <a:rPr kumimoji="1" lang="ja-JP" altLang="en-US" dirty="0"/>
              <a:t>珍しい国だから、生活に困っているから、学校の成績が優秀だから･･･。いずれも、ただそれだけでは米山奨学生に合格しないのです。</a:t>
            </a:r>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6</a:t>
            </a:fld>
            <a:endParaRPr kumimoji="1" lang="ja-JP" altLang="en-US" dirty="0"/>
          </a:p>
        </p:txBody>
      </p:sp>
    </p:spTree>
    <p:extLst>
      <p:ext uri="{BB962C8B-B14F-4D97-AF65-F5344CB8AC3E}">
        <p14:creationId xmlns:p14="http://schemas.microsoft.com/office/powerpoint/2010/main" xmlns="" val="1238093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04"/>
            <a:r>
              <a:rPr lang="ja-JP" altLang="en-US" dirty="0"/>
              <a:t>★豆辞典</a:t>
            </a:r>
            <a:r>
              <a:rPr lang="en-US" altLang="ja-JP" dirty="0"/>
              <a:t>p6</a:t>
            </a:r>
            <a:r>
              <a:rPr lang="ja-JP" altLang="en-US" dirty="0"/>
              <a:t>に対応</a:t>
            </a:r>
            <a:endParaRPr lang="en-US" altLang="ja-JP" dirty="0"/>
          </a:p>
          <a:p>
            <a:r>
              <a:rPr kumimoji="1" lang="ja-JP" altLang="en-US" dirty="0"/>
              <a:t>（</a:t>
            </a:r>
            <a:r>
              <a:rPr kumimoji="1" lang="en-US" altLang="ja-JP" dirty="0"/>
              <a:t>※</a:t>
            </a:r>
            <a:r>
              <a:rPr kumimoji="1" lang="ja-JP" altLang="en-US" dirty="0"/>
              <a:t>自動的に、アニメーションが動きます）</a:t>
            </a:r>
            <a:endParaRPr kumimoji="1" lang="en-US" altLang="ja-JP" dirty="0"/>
          </a:p>
          <a:p>
            <a:endParaRPr kumimoji="1" lang="en-US" altLang="ja-JP" dirty="0"/>
          </a:p>
          <a:p>
            <a:r>
              <a:rPr kumimoji="1" lang="ja-JP" altLang="en-US" dirty="0"/>
              <a:t>米山奨学会への過去</a:t>
            </a:r>
            <a:r>
              <a:rPr kumimoji="1" lang="en-US" altLang="ja-JP" dirty="0"/>
              <a:t>20</a:t>
            </a:r>
            <a:r>
              <a:rPr kumimoji="1" lang="ja-JP" altLang="en-US" dirty="0"/>
              <a:t>年間の寄付金ですが、</a:t>
            </a:r>
            <a:r>
              <a:rPr kumimoji="1" lang="en-US" altLang="ja-JP" dirty="0"/>
              <a:t>2001</a:t>
            </a:r>
            <a:r>
              <a:rPr kumimoji="1" lang="ja-JP" altLang="en-US" dirty="0"/>
              <a:t>年には約</a:t>
            </a:r>
            <a:r>
              <a:rPr kumimoji="1" lang="en-US" altLang="ja-JP" dirty="0"/>
              <a:t>17</a:t>
            </a:r>
            <a:r>
              <a:rPr kumimoji="1" lang="ja-JP" altLang="en-US" dirty="0"/>
              <a:t>億円あった寄付金は、近年ではだいたい</a:t>
            </a:r>
            <a:r>
              <a:rPr kumimoji="1" lang="en-US" altLang="ja-JP" dirty="0"/>
              <a:t>13</a:t>
            </a:r>
            <a:r>
              <a:rPr kumimoji="1" lang="ja-JP" altLang="en-US" dirty="0"/>
              <a:t>～</a:t>
            </a:r>
            <a:r>
              <a:rPr kumimoji="1" lang="en-US" altLang="ja-JP" dirty="0"/>
              <a:t>14</a:t>
            </a:r>
            <a:r>
              <a:rPr kumimoji="1" lang="ja-JP" altLang="en-US" dirty="0"/>
              <a:t>億円となっています。</a:t>
            </a:r>
            <a:endParaRPr kumimoji="1" lang="en-US" altLang="ja-JP" dirty="0"/>
          </a:p>
          <a:p>
            <a:endParaRPr kumimoji="1" lang="en-US" altLang="ja-JP" dirty="0"/>
          </a:p>
          <a:p>
            <a:r>
              <a:rPr kumimoji="1" lang="ja-JP" altLang="en-US" dirty="0"/>
              <a:t>米山には、クラブから会員数分を納める形の「普通寄付金」と、それ以外に、個人・法人・クラブから、任意で支援していただく「特別寄付金」の</a:t>
            </a:r>
            <a:r>
              <a:rPr kumimoji="1" lang="en-US" altLang="ja-JP" dirty="0"/>
              <a:t>2</a:t>
            </a:r>
            <a:r>
              <a:rPr kumimoji="1" lang="ja-JP" altLang="en-US" dirty="0"/>
              <a:t>種類があります。</a:t>
            </a:r>
            <a:endParaRPr kumimoji="1" lang="en-US" altLang="ja-JP" dirty="0"/>
          </a:p>
          <a:p>
            <a:endParaRPr kumimoji="1" lang="en-US" altLang="ja-JP" dirty="0"/>
          </a:p>
          <a:p>
            <a:r>
              <a:rPr kumimoji="1" lang="ja-JP" altLang="en-US" dirty="0"/>
              <a:t>いずれも奨学事業に使用されるものですが、特別寄付金の方は、寄付をした個人や法人の実績となり、表彰の対象となります。</a:t>
            </a:r>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pPr/>
              <a:t>7</a:t>
            </a:fld>
            <a:endParaRPr kumimoji="1" lang="ja-JP" altLang="en-US" dirty="0"/>
          </a:p>
        </p:txBody>
      </p:sp>
    </p:spTree>
    <p:extLst>
      <p:ext uri="{BB962C8B-B14F-4D97-AF65-F5344CB8AC3E}">
        <p14:creationId xmlns:p14="http://schemas.microsoft.com/office/powerpoint/2010/main" xmlns="" val="3194819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lvl="1" defTabSz="954637">
              <a:lnSpc>
                <a:spcPct val="120000"/>
              </a:lnSpc>
              <a:defRPr/>
            </a:pPr>
            <a:r>
              <a:rPr lang="ja-JP" altLang="en-US" dirty="0"/>
              <a:t>★豆辞典</a:t>
            </a:r>
            <a:r>
              <a:rPr lang="en-US" altLang="ja-JP" dirty="0"/>
              <a:t>p5</a:t>
            </a:r>
            <a:r>
              <a:rPr lang="ja-JP" altLang="en-US" dirty="0"/>
              <a:t>に対応</a:t>
            </a:r>
            <a:endParaRPr lang="en-US" altLang="ja-JP" dirty="0"/>
          </a:p>
          <a:p>
            <a:pPr>
              <a:lnSpc>
                <a:spcPct val="120000"/>
              </a:lnSpc>
            </a:pPr>
            <a:endParaRPr lang="en-US" altLang="ja-JP" dirty="0"/>
          </a:p>
          <a:p>
            <a:pPr>
              <a:lnSpc>
                <a:spcPct val="120000"/>
              </a:lnSpc>
            </a:pPr>
            <a:r>
              <a:rPr lang="ja-JP" altLang="en-US" dirty="0"/>
              <a:t>昨年度、</a:t>
            </a:r>
            <a:r>
              <a:rPr lang="en-US" altLang="ja-JP" dirty="0"/>
              <a:t>2020</a:t>
            </a:r>
            <a:r>
              <a:rPr lang="ja-JP" altLang="en-US" dirty="0"/>
              <a:t>ｰ</a:t>
            </a:r>
            <a:r>
              <a:rPr lang="en-US" altLang="ja-JP" dirty="0"/>
              <a:t>21</a:t>
            </a:r>
            <a:r>
              <a:rPr lang="ja-JP" altLang="ja-JP" dirty="0"/>
              <a:t>年度の寄付金収入は</a:t>
            </a:r>
            <a:r>
              <a:rPr lang="en-US" altLang="ja-JP" dirty="0"/>
              <a:t>13</a:t>
            </a:r>
            <a:r>
              <a:rPr lang="ja-JP" altLang="ja-JP" dirty="0"/>
              <a:t>億</a:t>
            </a:r>
            <a:r>
              <a:rPr lang="en-US" altLang="ja-JP" dirty="0"/>
              <a:t>3,684</a:t>
            </a:r>
            <a:r>
              <a:rPr lang="ja-JP" altLang="ja-JP" dirty="0"/>
              <a:t>万円（前年度</a:t>
            </a:r>
            <a:r>
              <a:rPr lang="en-US" altLang="ja-JP" dirty="0"/>
              <a:t>13</a:t>
            </a:r>
            <a:r>
              <a:rPr lang="ja-JP" altLang="ja-JP" dirty="0"/>
              <a:t>億</a:t>
            </a:r>
            <a:r>
              <a:rPr lang="en-US" altLang="ja-JP" dirty="0"/>
              <a:t>3,600</a:t>
            </a:r>
            <a:r>
              <a:rPr lang="ja-JP" altLang="ja-JP" dirty="0"/>
              <a:t>万円）</a:t>
            </a:r>
            <a:r>
              <a:rPr lang="ja-JP" altLang="en-US" dirty="0"/>
              <a:t>と</a:t>
            </a:r>
            <a:r>
              <a:rPr lang="ja-JP" altLang="ja-JP" dirty="0"/>
              <a:t>、</a:t>
            </a:r>
            <a:r>
              <a:rPr lang="ja-JP" altLang="en-US" dirty="0"/>
              <a:t>その</a:t>
            </a:r>
            <a:r>
              <a:rPr lang="ja-JP" altLang="ja-JP" dirty="0"/>
              <a:t>前</a:t>
            </a:r>
            <a:r>
              <a:rPr lang="ja-JP" altLang="en-US" dirty="0"/>
              <a:t>の</a:t>
            </a:r>
            <a:r>
              <a:rPr lang="ja-JP" altLang="ja-JP" dirty="0"/>
              <a:t>年度</a:t>
            </a:r>
            <a:r>
              <a:rPr lang="ja-JP" altLang="en-US" dirty="0"/>
              <a:t>とほぼ同額でした。</a:t>
            </a:r>
            <a:endParaRPr lang="en-US" altLang="ja-JP" dirty="0"/>
          </a:p>
          <a:p>
            <a:pPr defTabSz="954637">
              <a:lnSpc>
                <a:spcPct val="120000"/>
              </a:lnSpc>
              <a:defRPr/>
            </a:pPr>
            <a:r>
              <a:rPr lang="en-US" altLang="ja-JP" dirty="0"/>
              <a:t/>
            </a:r>
            <a:br>
              <a:rPr lang="en-US" altLang="ja-JP" dirty="0"/>
            </a:br>
            <a:r>
              <a:rPr lang="ja-JP" altLang="en-US" dirty="0"/>
              <a:t>上段グリーン色の有価証券の配当金（</a:t>
            </a:r>
            <a:r>
              <a:rPr lang="en-US" altLang="ja-JP" dirty="0"/>
              <a:t>※1</a:t>
            </a:r>
            <a:r>
              <a:rPr lang="ja-JP" altLang="en-US" dirty="0"/>
              <a:t>）は、事前の取り決めにより、奨学金にのみ使用しています。みなさまのご寄付はほとんどが奨学金に使われていますが、奨学金以外、例えば地区や世話クラブへの補助費、事業部門の職員人件費などにも一部使われています。</a:t>
            </a:r>
            <a:endParaRPr lang="en-US" altLang="ja-JP" dirty="0"/>
          </a:p>
          <a:p>
            <a:pPr>
              <a:lnSpc>
                <a:spcPct val="120000"/>
              </a:lnSpc>
            </a:pPr>
            <a:endParaRPr lang="en-US" altLang="ja-JP" dirty="0"/>
          </a:p>
          <a:p>
            <a:pPr>
              <a:lnSpc>
                <a:spcPct val="120000"/>
              </a:lnSpc>
            </a:pPr>
            <a:r>
              <a:rPr lang="ja-JP" altLang="en-US" dirty="0"/>
              <a:t>米山奨学事業は、規模が非常に大きい事業であるにもかかわらず、管理費は支出のわずか</a:t>
            </a:r>
            <a:r>
              <a:rPr lang="en-US" altLang="ja-JP" dirty="0"/>
              <a:t>3</a:t>
            </a:r>
            <a:r>
              <a:rPr lang="ja-JP" altLang="en-US" dirty="0"/>
              <a:t>％です。</a:t>
            </a:r>
            <a:endParaRPr lang="en-US" altLang="ja-JP" dirty="0"/>
          </a:p>
          <a:p>
            <a:pPr>
              <a:lnSpc>
                <a:spcPct val="120000"/>
              </a:lnSpc>
            </a:pPr>
            <a:r>
              <a:rPr lang="ja-JP" altLang="en-US" dirty="0"/>
              <a:t>超低金利時代ということもあり、昨年度のように管理費が利子収入を超えてしまうこともありますが、基本的には、利子収入で賄っていくよう努めています。</a:t>
            </a:r>
            <a:r>
              <a:rPr lang="en-US" altLang="ja-JP" dirty="0"/>
              <a:t/>
            </a:r>
            <a:br>
              <a:rPr lang="en-US" altLang="ja-JP" dirty="0"/>
            </a:br>
            <a:endParaRPr lang="en-US" altLang="ja-JP" dirty="0"/>
          </a:p>
          <a:p>
            <a:pPr marL="0" lvl="1" defTabSz="914181">
              <a:defRPr/>
            </a:pPr>
            <a:endParaRPr lang="en-US" altLang="ja-JP" dirty="0"/>
          </a:p>
          <a:p>
            <a:r>
              <a:rPr lang="ja-JP" altLang="en-US" dirty="0"/>
              <a:t>（</a:t>
            </a:r>
            <a:r>
              <a:rPr lang="en-US" altLang="ja-JP" dirty="0"/>
              <a:t>※1</a:t>
            </a:r>
            <a:r>
              <a:rPr lang="ja-JP" altLang="en-US" dirty="0"/>
              <a:t>）</a:t>
            </a:r>
            <a:r>
              <a:rPr lang="en-US" altLang="ja-JP" dirty="0"/>
              <a:t>2016</a:t>
            </a:r>
            <a:r>
              <a:rPr lang="ja-JP" altLang="en-US" dirty="0"/>
              <a:t>年</a:t>
            </a:r>
            <a:r>
              <a:rPr lang="en-US" altLang="ja-JP" dirty="0"/>
              <a:t>9</a:t>
            </a:r>
            <a:r>
              <a:rPr lang="ja-JP" altLang="en-US" dirty="0"/>
              <a:t>月に坂本ドネイション・ファウンデイション株式会社</a:t>
            </a:r>
            <a:r>
              <a:rPr lang="en-US" altLang="ja-JP" dirty="0"/>
              <a:t>(SDF</a:t>
            </a:r>
            <a:r>
              <a:rPr lang="ja-JP" altLang="en-US" dirty="0"/>
              <a:t>社</a:t>
            </a:r>
            <a:r>
              <a:rPr lang="en-US" altLang="ja-JP" dirty="0"/>
              <a:t>)</a:t>
            </a:r>
            <a:r>
              <a:rPr lang="ja-JP" altLang="en-US" dirty="0"/>
              <a:t>から当財団に寄贈された株式の配当金となります。</a:t>
            </a:r>
          </a:p>
          <a:p>
            <a:pPr marL="0" lvl="1" defTabSz="914181">
              <a:defRPr/>
            </a:pPr>
            <a:endParaRPr lang="en-US" altLang="ja-JP" dirty="0"/>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pPr/>
              <a:t>8</a:t>
            </a:fld>
            <a:endParaRPr kumimoji="1" lang="ja-JP" altLang="en-US" dirty="0"/>
          </a:p>
        </p:txBody>
      </p:sp>
    </p:spTree>
    <p:extLst>
      <p:ext uri="{BB962C8B-B14F-4D97-AF65-F5344CB8AC3E}">
        <p14:creationId xmlns:p14="http://schemas.microsoft.com/office/powerpoint/2010/main" xmlns="" val="141106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6313" y="768350"/>
            <a:ext cx="5114925" cy="3836988"/>
          </a:xfrm>
        </p:spPr>
      </p:sp>
      <p:sp>
        <p:nvSpPr>
          <p:cNvPr id="3" name="ノート プレースホルダー 2"/>
          <p:cNvSpPr>
            <a:spLocks noGrp="1"/>
          </p:cNvSpPr>
          <p:nvPr>
            <p:ph type="body" idx="1"/>
          </p:nvPr>
        </p:nvSpPr>
        <p:spPr/>
        <p:txBody>
          <a:bodyPr/>
          <a:lstStyle/>
          <a:p>
            <a:pPr marL="0" lvl="1" defTabSz="954637">
              <a:defRPr/>
            </a:pPr>
            <a:r>
              <a:rPr lang="ja-JP" altLang="en-US" dirty="0"/>
              <a:t>★豆辞典</a:t>
            </a:r>
            <a:r>
              <a:rPr lang="en-US" altLang="ja-JP" dirty="0"/>
              <a:t>p12</a:t>
            </a:r>
          </a:p>
          <a:p>
            <a:endParaRPr kumimoji="1" lang="en-US" altLang="ja-JP" dirty="0"/>
          </a:p>
          <a:p>
            <a:r>
              <a:rPr kumimoji="1" lang="ja-JP" altLang="en-US" dirty="0"/>
              <a:t>巣立った奨学生たちは、個人としてもさまざまな形で活躍しています。教育や研究、</a:t>
            </a:r>
            <a:r>
              <a:rPr kumimoji="1" lang="en-US" altLang="ja-JP" dirty="0"/>
              <a:t>NPO</a:t>
            </a:r>
            <a:r>
              <a:rPr kumimoji="1" lang="ja-JP" altLang="en-US" dirty="0"/>
              <a:t>や</a:t>
            </a:r>
            <a:r>
              <a:rPr kumimoji="1" lang="en-US" altLang="ja-JP" dirty="0"/>
              <a:t>NGO</a:t>
            </a:r>
            <a:r>
              <a:rPr kumimoji="1" lang="ja-JP" altLang="en-US" dirty="0"/>
              <a:t>、起業する者などあらゆる分野にわたっています。</a:t>
            </a:r>
            <a:r>
              <a:rPr kumimoji="1" lang="en-US" altLang="ja-JP" dirty="0"/>
              <a:t/>
            </a:r>
            <a:br>
              <a:rPr kumimoji="1" lang="en-US" altLang="ja-JP" dirty="0"/>
            </a:br>
            <a:r>
              <a:rPr kumimoji="1" lang="ja-JP" altLang="en-US" dirty="0"/>
              <a:t>豆辞典や米山学友の群像といった米山の資料で多くの学友を紹介しています。ぜひご覧ください。</a:t>
            </a:r>
            <a:endParaRPr kumimoji="1" lang="en-US" altLang="ja-JP" dirty="0"/>
          </a:p>
          <a:p>
            <a:endParaRPr kumimoji="1" lang="en-US" altLang="ja-JP" dirty="0"/>
          </a:p>
          <a:p>
            <a:r>
              <a:rPr kumimoji="1" lang="ja-JP" altLang="en-US" dirty="0"/>
              <a:t>ロータリーに親しんだ学友たちは、卒業後も、ロータリーとのつながりを持ち続けたいと願っています。</a:t>
            </a:r>
            <a:endParaRPr kumimoji="1" lang="en-US" altLang="ja-JP" dirty="0"/>
          </a:p>
          <a:p>
            <a:r>
              <a:rPr kumimoji="1" lang="ja-JP" altLang="en-US" dirty="0"/>
              <a:t>その</a:t>
            </a:r>
            <a:r>
              <a:rPr kumimoji="1" lang="en-US" altLang="ja-JP" dirty="0"/>
              <a:t>1</a:t>
            </a:r>
            <a:r>
              <a:rPr kumimoji="1" lang="ja-JP" altLang="en-US" dirty="0"/>
              <a:t>つとして、ローターアクトに入会する学友、また、ロータリアンとしてクラブに入会する学友がいます。</a:t>
            </a:r>
            <a:endParaRPr kumimoji="1" lang="en-US" altLang="ja-JP" dirty="0"/>
          </a:p>
          <a:p>
            <a:r>
              <a:rPr kumimoji="1" lang="ja-JP" altLang="en-US" dirty="0"/>
              <a:t>現在、ローアリアンになった学友は</a:t>
            </a:r>
            <a:r>
              <a:rPr kumimoji="1" lang="en-US" altLang="ja-JP" dirty="0"/>
              <a:t>257</a:t>
            </a:r>
            <a:r>
              <a:rPr kumimoji="1" lang="ja-JP" altLang="en-US" dirty="0"/>
              <a:t>人おり、その中には、ガバナーになった学友も</a:t>
            </a:r>
            <a:r>
              <a:rPr kumimoji="1" lang="en-US" altLang="ja-JP" dirty="0"/>
              <a:t>3</a:t>
            </a:r>
            <a:r>
              <a:rPr kumimoji="1" lang="ja-JP" altLang="en-US" dirty="0"/>
              <a:t>人います。</a:t>
            </a:r>
            <a:endParaRPr kumimoji="1" lang="en-US" altLang="ja-JP" dirty="0"/>
          </a:p>
          <a:p>
            <a:endParaRPr kumimoji="1" lang="en-US" altLang="ja-JP" dirty="0"/>
          </a:p>
          <a:p>
            <a:r>
              <a:rPr kumimoji="1" lang="ja-JP" altLang="en-US" dirty="0"/>
              <a:t>また、米山学友が中心となって設立したロータリークラブは国内外に</a:t>
            </a:r>
            <a:r>
              <a:rPr kumimoji="1" lang="en-US" altLang="ja-JP" dirty="0"/>
              <a:t>5</a:t>
            </a:r>
            <a:r>
              <a:rPr kumimoji="1" lang="ja-JP" altLang="en-US" dirty="0"/>
              <a:t>つあるほか、昨年度は米山学友が中心となった衛星クラブが第</a:t>
            </a:r>
            <a:r>
              <a:rPr kumimoji="1" lang="en-US" altLang="ja-JP" dirty="0"/>
              <a:t>2570</a:t>
            </a:r>
            <a:r>
              <a:rPr kumimoji="1" lang="ja-JP" altLang="en-US" dirty="0"/>
              <a:t>地区で設立されています。</a:t>
            </a:r>
            <a:endParaRPr kumimoji="1" lang="en-US" altLang="ja-JP" dirty="0"/>
          </a:p>
          <a:p>
            <a:endParaRPr lang="en-US" altLang="ja-JP" sz="1100" dirty="0"/>
          </a:p>
          <a:p>
            <a:r>
              <a:rPr lang="ja-JP" altLang="en-US" sz="1100" dirty="0"/>
              <a:t>＜参考＞</a:t>
            </a:r>
            <a:endParaRPr lang="en-US" altLang="ja-JP" sz="1100" dirty="0"/>
          </a:p>
          <a:p>
            <a:r>
              <a:rPr lang="en-US" altLang="ja-JP" sz="1100" dirty="0"/>
              <a:t>※</a:t>
            </a:r>
            <a:r>
              <a:rPr lang="ja-JP" altLang="en-US" sz="1100" dirty="0"/>
              <a:t>ガバナーになった米山学友</a:t>
            </a:r>
            <a:endParaRPr lang="en-US" altLang="ja-JP" sz="1100" dirty="0"/>
          </a:p>
          <a:p>
            <a:r>
              <a:rPr lang="en-US" altLang="ja-JP" sz="1100" dirty="0"/>
              <a:t>1</a:t>
            </a:r>
            <a:r>
              <a:rPr lang="ja-JP" altLang="en-US" sz="1100" dirty="0"/>
              <a:t>人目：韓国の林隆義さん（リムユンウィ</a:t>
            </a:r>
            <a:r>
              <a:rPr lang="en-US" altLang="ja-JP" sz="1100" dirty="0"/>
              <a:t>/</a:t>
            </a:r>
            <a:r>
              <a:rPr lang="en-US" altLang="zh-CN" sz="1100" dirty="0"/>
              <a:t>1997-98</a:t>
            </a:r>
            <a:r>
              <a:rPr lang="zh-CN" altLang="en-US" sz="1100" dirty="0"/>
              <a:t>年度 第</a:t>
            </a:r>
            <a:r>
              <a:rPr lang="en-US" altLang="zh-CN" sz="1100" dirty="0"/>
              <a:t>3650</a:t>
            </a:r>
            <a:r>
              <a:rPr lang="zh-CN" altLang="en-US" sz="1100" dirty="0"/>
              <a:t>地区</a:t>
            </a:r>
            <a:r>
              <a:rPr lang="ja-JP" altLang="en-US" sz="1100" dirty="0"/>
              <a:t>ガバナー）</a:t>
            </a:r>
            <a:endParaRPr lang="en-US" altLang="ja-JP" sz="1100" dirty="0"/>
          </a:p>
          <a:p>
            <a:r>
              <a:rPr lang="en-US" altLang="ja-JP" sz="1100" dirty="0"/>
              <a:t>2</a:t>
            </a:r>
            <a:r>
              <a:rPr lang="ja-JP" altLang="en-US" sz="1100" dirty="0"/>
              <a:t>人目：台湾の許国文さん（きょこくぶん</a:t>
            </a:r>
            <a:r>
              <a:rPr lang="en-US" altLang="ja-JP" sz="1100" dirty="0"/>
              <a:t>/2005-06</a:t>
            </a:r>
            <a:r>
              <a:rPr lang="ja-JP" altLang="en-US" sz="1100" dirty="0"/>
              <a:t>年度 第</a:t>
            </a:r>
            <a:r>
              <a:rPr lang="en-US" altLang="ja-JP" sz="1100" dirty="0"/>
              <a:t>3490</a:t>
            </a:r>
            <a:r>
              <a:rPr lang="ja-JP" altLang="en-US" sz="1100" dirty="0"/>
              <a:t>地区ガバナー）</a:t>
            </a:r>
            <a:endParaRPr lang="en-US" altLang="ja-JP" sz="1100" dirty="0"/>
          </a:p>
          <a:p>
            <a:r>
              <a:rPr lang="en-US" altLang="ja-JP" sz="1100" dirty="0"/>
              <a:t>3</a:t>
            </a:r>
            <a:r>
              <a:rPr lang="ja-JP" altLang="en-US" sz="1100" dirty="0"/>
              <a:t>人目：台湾の林華明さん（りんかみん</a:t>
            </a:r>
            <a:r>
              <a:rPr lang="en-US" altLang="ja-JP" sz="1100" dirty="0"/>
              <a:t>/2015-16</a:t>
            </a:r>
            <a:r>
              <a:rPr lang="ja-JP" altLang="en-US" sz="1100" dirty="0"/>
              <a:t>年度 第</a:t>
            </a:r>
            <a:r>
              <a:rPr lang="en-US" altLang="ja-JP" sz="1100" dirty="0"/>
              <a:t>3520</a:t>
            </a:r>
            <a:r>
              <a:rPr lang="ja-JP" altLang="en-US" sz="1100" dirty="0"/>
              <a:t>地区ガバナー）</a:t>
            </a:r>
            <a:r>
              <a:rPr lang="en-US" altLang="ja-JP" sz="1100" dirty="0"/>
              <a:t/>
            </a:r>
            <a:br>
              <a:rPr lang="en-US" altLang="ja-JP" sz="1100" dirty="0"/>
            </a:br>
            <a:endParaRPr lang="en-US" altLang="ja-JP" sz="1100" dirty="0"/>
          </a:p>
          <a:p>
            <a:pPr defTabSz="954637">
              <a:defRPr/>
            </a:pPr>
            <a:r>
              <a:rPr lang="en-US" altLang="ja-JP" sz="1100" dirty="0"/>
              <a:t>※</a:t>
            </a:r>
            <a:r>
              <a:rPr lang="ja-JP" altLang="en-US" sz="1100" dirty="0"/>
              <a:t>韓国では</a:t>
            </a:r>
            <a:r>
              <a:rPr lang="en-US" altLang="ja-JP" sz="1100" dirty="0"/>
              <a:t>2016</a:t>
            </a:r>
            <a:r>
              <a:rPr lang="ja-JP" altLang="en-US" sz="1100" dirty="0"/>
              <a:t>年に、米山学友による衛星クラブ、「韓国米山セソウル・ロータリー衛星クラブ」が設立されましたが、残念ながら現在は解散しています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pPr/>
              <a:t>9</a:t>
            </a:fld>
            <a:endParaRPr kumimoji="1" lang="ja-JP" altLang="en-US" dirty="0"/>
          </a:p>
        </p:txBody>
      </p:sp>
    </p:spTree>
    <p:extLst>
      <p:ext uri="{BB962C8B-B14F-4D97-AF65-F5344CB8AC3E}">
        <p14:creationId xmlns:p14="http://schemas.microsoft.com/office/powerpoint/2010/main" xmlns="" val="349781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85332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71237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962825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130081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xmlns="" id="{2719F307-4A77-4853-915A-29F012ED7957}"/>
              </a:ext>
            </a:extLst>
          </p:cNvPr>
          <p:cNvSpPr/>
          <p:nvPr userDrawn="1"/>
        </p:nvSpPr>
        <p:spPr>
          <a:xfrm>
            <a:off x="0" y="260647"/>
            <a:ext cx="323528" cy="675456"/>
          </a:xfrm>
          <a:prstGeom prst="rect">
            <a:avLst/>
          </a:prstGeom>
          <a:solidFill>
            <a:srgbClr val="01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xmlns="" id="{440756C6-28E7-496E-98D4-43DE77E5833F}"/>
              </a:ext>
            </a:extLst>
          </p:cNvPr>
          <p:cNvSpPr/>
          <p:nvPr userDrawn="1"/>
        </p:nvSpPr>
        <p:spPr>
          <a:xfrm>
            <a:off x="0" y="1196753"/>
            <a:ext cx="9144000" cy="56612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323528" y="1385394"/>
            <a:ext cx="8686800" cy="5139950"/>
          </a:xfrm>
        </p:spPr>
        <p:txBody>
          <a:bodyPr>
            <a:normAutofit/>
          </a:bodyPr>
          <a:lstStyle>
            <a:lvl1pPr>
              <a:buClr>
                <a:srgbClr val="0087FF"/>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 name="タイトル 1"/>
          <p:cNvSpPr>
            <a:spLocks noGrp="1"/>
          </p:cNvSpPr>
          <p:nvPr>
            <p:ph type="title"/>
          </p:nvPr>
        </p:nvSpPr>
        <p:spPr bwMode="white">
          <a:xfrm>
            <a:off x="539552" y="116632"/>
            <a:ext cx="8470776"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xmlns="" val="228819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spTree>
      <p:nvGrpSpPr>
        <p:cNvPr id="1" name=""/>
        <p:cNvGrpSpPr/>
        <p:nvPr/>
      </p:nvGrpSpPr>
      <p:grpSpPr>
        <a:xfrm>
          <a:off x="0" y="0"/>
          <a:ext cx="0" cy="0"/>
          <a:chOff x="0" y="0"/>
          <a:chExt cx="0" cy="0"/>
        </a:xfrm>
      </p:grpSpPr>
      <p:sp>
        <p:nvSpPr>
          <p:cNvPr id="8" name="スライド番号プレースホルダー 5">
            <a:extLst>
              <a:ext uri="{FF2B5EF4-FFF2-40B4-BE49-F238E27FC236}">
                <a16:creationId xmlns:a16="http://schemas.microsoft.com/office/drawing/2014/main" xmlns="" id="{440D2C0A-C3FB-4EB0-A5B0-453EA36A3672}"/>
              </a:ext>
            </a:extLst>
          </p:cNvPr>
          <p:cNvSpPr>
            <a:spLocks noGrp="1"/>
          </p:cNvSpPr>
          <p:nvPr>
            <p:ph type="sldNum" sz="quarter" idx="12"/>
          </p:nvPr>
        </p:nvSpPr>
        <p:spPr>
          <a:xfrm>
            <a:off x="8845624" y="6492877"/>
            <a:ext cx="298376" cy="365125"/>
          </a:xfrm>
        </p:spPr>
        <p:txBody>
          <a:bodyPr/>
          <a:lstStyle/>
          <a:p>
            <a:fld id="{9F354E5D-2355-440E-B7C2-468702963A5B}" type="slidenum">
              <a:rPr kumimoji="1" lang="ja-JP" altLang="en-US" smtClean="0"/>
              <a:pPr/>
              <a:t>&lt;#&gt;</a:t>
            </a:fld>
            <a:endParaRPr kumimoji="1" lang="ja-JP" altLang="en-US" dirty="0"/>
          </a:p>
        </p:txBody>
      </p:sp>
      <p:sp>
        <p:nvSpPr>
          <p:cNvPr id="9" name="正方形/長方形 8">
            <a:extLst>
              <a:ext uri="{FF2B5EF4-FFF2-40B4-BE49-F238E27FC236}">
                <a16:creationId xmlns:a16="http://schemas.microsoft.com/office/drawing/2014/main" xmlns="" id="{CB15CED7-6AD2-4004-9F5D-3FA767144814}"/>
              </a:ext>
            </a:extLst>
          </p:cNvPr>
          <p:cNvSpPr/>
          <p:nvPr userDrawn="1"/>
        </p:nvSpPr>
        <p:spPr>
          <a:xfrm>
            <a:off x="0" y="260647"/>
            <a:ext cx="323528" cy="675456"/>
          </a:xfrm>
          <a:prstGeom prst="rect">
            <a:avLst/>
          </a:prstGeom>
          <a:solidFill>
            <a:srgbClr val="019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 name="コンテンツ プレースホルダー 2">
            <a:extLst>
              <a:ext uri="{FF2B5EF4-FFF2-40B4-BE49-F238E27FC236}">
                <a16:creationId xmlns:a16="http://schemas.microsoft.com/office/drawing/2014/main" xmlns="" id="{8B2BEAD1-7C2C-480B-8772-2747DE44BF99}"/>
              </a:ext>
            </a:extLst>
          </p:cNvPr>
          <p:cNvSpPr>
            <a:spLocks noGrp="1"/>
          </p:cNvSpPr>
          <p:nvPr>
            <p:ph idx="1"/>
          </p:nvPr>
        </p:nvSpPr>
        <p:spPr>
          <a:xfrm>
            <a:off x="323528" y="1386038"/>
            <a:ext cx="8686800" cy="5139307"/>
          </a:xfrm>
        </p:spPr>
        <p:txBody>
          <a:bodyPr>
            <a:normAutofit/>
          </a:bodyPr>
          <a:lstStyle>
            <a:lvl1pPr>
              <a:buClr>
                <a:srgbClr val="0087FF"/>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3" name="タイトル 1">
            <a:extLst>
              <a:ext uri="{FF2B5EF4-FFF2-40B4-BE49-F238E27FC236}">
                <a16:creationId xmlns:a16="http://schemas.microsoft.com/office/drawing/2014/main" xmlns="" id="{F82559EE-866A-4CDC-B6DA-90FF6B38D4D2}"/>
              </a:ext>
            </a:extLst>
          </p:cNvPr>
          <p:cNvSpPr>
            <a:spLocks noGrp="1"/>
          </p:cNvSpPr>
          <p:nvPr>
            <p:ph type="title"/>
          </p:nvPr>
        </p:nvSpPr>
        <p:spPr bwMode="white">
          <a:xfrm>
            <a:off x="539552" y="116632"/>
            <a:ext cx="8470776"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xmlns="" val="77393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xmlns="" id="{552AB44C-5701-46E5-8F23-E3194D172FD1}"/>
              </a:ext>
            </a:extLst>
          </p:cNvPr>
          <p:cNvSpPr/>
          <p:nvPr userDrawn="1"/>
        </p:nvSpPr>
        <p:spPr>
          <a:xfrm>
            <a:off x="1691681" y="1462817"/>
            <a:ext cx="5760640" cy="3600400"/>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lstStyle/>
          <a:p>
            <a:pPr algn="ctr"/>
            <a:endParaRPr kumimoji="1" lang="ja-JP" altLang="en-US" sz="6500" b="1" dirty="0">
              <a:solidFill>
                <a:schemeClr val="tx1"/>
              </a:solidFill>
              <a:latin typeface="游ゴシック" panose="020B0400000000000000" pitchFamily="50" charset="-128"/>
              <a:ea typeface="游ゴシック" panose="020B0400000000000000" pitchFamily="50" charset="-128"/>
            </a:endParaRPr>
          </a:p>
        </p:txBody>
      </p:sp>
      <p:sp>
        <p:nvSpPr>
          <p:cNvPr id="23" name="正方形/長方形 22">
            <a:extLst>
              <a:ext uri="{FF2B5EF4-FFF2-40B4-BE49-F238E27FC236}">
                <a16:creationId xmlns:a16="http://schemas.microsoft.com/office/drawing/2014/main" xmlns="" id="{1204C62F-F8A6-4D1C-A673-21087975C510}"/>
              </a:ext>
            </a:extLst>
          </p:cNvPr>
          <p:cNvSpPr/>
          <p:nvPr userDrawn="1"/>
        </p:nvSpPr>
        <p:spPr>
          <a:xfrm>
            <a:off x="1230656" y="814745"/>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p>
        </p:txBody>
      </p:sp>
      <p:sp>
        <p:nvSpPr>
          <p:cNvPr id="24" name="正方形/長方形 23">
            <a:extLst>
              <a:ext uri="{FF2B5EF4-FFF2-40B4-BE49-F238E27FC236}">
                <a16:creationId xmlns:a16="http://schemas.microsoft.com/office/drawing/2014/main" xmlns="" id="{60BBDCA2-3EAD-46EC-99F7-AC10BCBA3B56}"/>
              </a:ext>
            </a:extLst>
          </p:cNvPr>
          <p:cNvSpPr/>
          <p:nvPr userDrawn="1"/>
        </p:nvSpPr>
        <p:spPr>
          <a:xfrm>
            <a:off x="6876257" y="4519280"/>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endParaRPr lang="en-US" altLang="ja-JP"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endParaRPr>
          </a:p>
        </p:txBody>
      </p:sp>
      <p:sp>
        <p:nvSpPr>
          <p:cNvPr id="25" name="フリーフォーム: 図形 24">
            <a:extLst>
              <a:ext uri="{FF2B5EF4-FFF2-40B4-BE49-F238E27FC236}">
                <a16:creationId xmlns:a16="http://schemas.microsoft.com/office/drawing/2014/main" xmlns="" id="{4D660B38-7AD9-4369-9845-EFA3E572F213}"/>
              </a:ext>
            </a:extLst>
          </p:cNvPr>
          <p:cNvSpPr/>
          <p:nvPr userDrawn="1"/>
        </p:nvSpPr>
        <p:spPr>
          <a:xfrm>
            <a:off x="1619672" y="2011025"/>
            <a:ext cx="49911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6" name="フリーフォーム: 図形 25">
            <a:extLst>
              <a:ext uri="{FF2B5EF4-FFF2-40B4-BE49-F238E27FC236}">
                <a16:creationId xmlns:a16="http://schemas.microsoft.com/office/drawing/2014/main" xmlns="" id="{FF5158E9-5AD9-4B08-A420-DB38D0B9DD07}"/>
              </a:ext>
            </a:extLst>
          </p:cNvPr>
          <p:cNvSpPr/>
          <p:nvPr userDrawn="1"/>
        </p:nvSpPr>
        <p:spPr>
          <a:xfrm flipH="1" flipV="1">
            <a:off x="2533228" y="1390809"/>
            <a:ext cx="49911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コンテンツ プレースホルダー 2"/>
          <p:cNvSpPr>
            <a:spLocks noGrp="1"/>
          </p:cNvSpPr>
          <p:nvPr>
            <p:ph idx="1"/>
          </p:nvPr>
        </p:nvSpPr>
        <p:spPr>
          <a:xfrm>
            <a:off x="1907705" y="1693814"/>
            <a:ext cx="5328592" cy="3138406"/>
          </a:xfrm>
        </p:spPr>
        <p:txBody>
          <a:bodyPr anchor="ctr">
            <a:noAutofit/>
          </a:bodyPr>
          <a:lstStyle>
            <a:lvl1pPr marL="0" indent="0" algn="ctr" defTabSz="914400" rtl="0" eaLnBrk="1" latinLnBrk="0" hangingPunct="1">
              <a:lnSpc>
                <a:spcPct val="100000"/>
              </a:lnSpc>
              <a:spcBef>
                <a:spcPts val="0"/>
              </a:spcBef>
              <a:buNone/>
              <a:defRPr kumimoji="1" lang="ja-JP" altLang="en-US" sz="6500" b="1" kern="1200" dirty="0">
                <a:solidFill>
                  <a:schemeClr val="tx1"/>
                </a:solidFill>
                <a:latin typeface="游ゴシック" panose="020B0400000000000000" pitchFamily="50" charset="-128"/>
                <a:ea typeface="游ゴシック" panose="020B0400000000000000" pitchFamily="50" charset="-128"/>
                <a:cs typeface="+mn-cs"/>
              </a:defRPr>
            </a:lvl1pPr>
            <a:lvl2pPr>
              <a:defRPr sz="4000">
                <a:latin typeface="HGP創英角ｺﾞｼｯｸUB" panose="020B0900000000000000" pitchFamily="50" charset="-128"/>
                <a:ea typeface="HGP創英角ｺﾞｼｯｸUB" panose="020B0900000000000000" pitchFamily="50" charset="-128"/>
              </a:defRPr>
            </a:lvl2pPr>
            <a:lvl3pPr>
              <a:defRPr sz="3600">
                <a:latin typeface="HGP創英角ｺﾞｼｯｸUB" panose="020B0900000000000000" pitchFamily="50" charset="-128"/>
                <a:ea typeface="HGP創英角ｺﾞｼｯｸUB" panose="020B0900000000000000" pitchFamily="50" charset="-128"/>
              </a:defRPr>
            </a:lvl3pPr>
            <a:lvl4pPr>
              <a:defRPr sz="3200">
                <a:latin typeface="HGP創英角ｺﾞｼｯｸUB" panose="020B0900000000000000" pitchFamily="50" charset="-128"/>
                <a:ea typeface="HGP創英角ｺﾞｼｯｸUB" panose="020B0900000000000000" pitchFamily="50" charset="-128"/>
              </a:defRPr>
            </a:lvl4pPr>
            <a:lvl5pPr>
              <a:defRPr sz="32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Tree>
    <p:extLst>
      <p:ext uri="{BB962C8B-B14F-4D97-AF65-F5344CB8AC3E}">
        <p14:creationId xmlns:p14="http://schemas.microsoft.com/office/powerpoint/2010/main" xmlns="" val="3593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400127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410903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65393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32457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pPr/>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6101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699D5-0692-4184-B423-F8CC72978115}" type="datetimeFigureOut">
              <a:rPr kumimoji="1" lang="ja-JP" altLang="en-US" smtClean="0"/>
              <a:pPr/>
              <a:t>2022/4/12</a:t>
            </a:fld>
            <a:endParaRPr kumimoji="1" lang="ja-JP" altLang="en-US" dirty="0"/>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54E5D-2355-440E-B7C2-468702963A5B}"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06592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7FF"/>
        </a:solidFill>
        <a:effectLst/>
      </p:bgPr>
    </p:bg>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xmlns="" id="{C79947D7-FEF9-4BDB-BFE1-EB62265973DA}"/>
              </a:ext>
            </a:extLst>
          </p:cNvPr>
          <p:cNvSpPr/>
          <p:nvPr/>
        </p:nvSpPr>
        <p:spPr>
          <a:xfrm>
            <a:off x="4644008" y="0"/>
            <a:ext cx="4499992" cy="6858000"/>
          </a:xfrm>
          <a:prstGeom prst="rect">
            <a:avLst/>
          </a:prstGeom>
          <a:solidFill>
            <a:srgbClr val="FFFFFF">
              <a:alpha val="60000"/>
            </a:srgbClr>
          </a:solidFill>
        </p:spPr>
        <p:txBody>
          <a:bodyPr vert="horz" lIns="180000" tIns="45720" rIns="91440" bIns="45720" rtlCol="0" anchor="ctr">
            <a:normAutofit/>
          </a:bodyPr>
          <a:lstStyle/>
          <a:p>
            <a:pPr>
              <a:spcBef>
                <a:spcPct val="0"/>
              </a:spcBef>
            </a:pPr>
            <a:endParaRPr lang="ja-JP" altLang="en-US" sz="4400" b="1">
              <a:solidFill>
                <a:schemeClr val="tx1"/>
              </a:solidFill>
              <a:latin typeface="游ゴシック" panose="020B0400000000000000" pitchFamily="50" charset="-128"/>
              <a:ea typeface="游ゴシック" panose="020B0400000000000000" pitchFamily="50" charset="-128"/>
              <a:cs typeface="+mj-cs"/>
            </a:endParaRPr>
          </a:p>
        </p:txBody>
      </p:sp>
      <p:pic>
        <p:nvPicPr>
          <p:cNvPr id="12" name="図 11">
            <a:extLst>
              <a:ext uri="{FF2B5EF4-FFF2-40B4-BE49-F238E27FC236}">
                <a16:creationId xmlns:a16="http://schemas.microsoft.com/office/drawing/2014/main" xmlns="" id="{CEA46D5D-A081-4F2E-9856-0CCFA20F2887}"/>
              </a:ext>
            </a:extLst>
          </p:cNvPr>
          <p:cNvPicPr>
            <a:picLocks noChangeAspect="1"/>
          </p:cNvPicPr>
          <p:nvPr/>
        </p:nvPicPr>
        <p:blipFill rotWithShape="1">
          <a:blip r:embed="rId3" cstate="print">
            <a:extLst>
              <a:ext uri="{28A0092B-C50C-407E-A947-70E740481C1C}">
                <a14:useLocalDpi xmlns:a14="http://schemas.microsoft.com/office/drawing/2010/main" xmlns=""/>
              </a:ext>
            </a:extLst>
          </a:blip>
          <a:srcRect/>
          <a:stretch/>
        </p:blipFill>
        <p:spPr>
          <a:xfrm>
            <a:off x="-2052736" y="365435"/>
            <a:ext cx="1036392" cy="1185455"/>
          </a:xfrm>
          <a:prstGeom prst="rect">
            <a:avLst/>
          </a:prstGeom>
        </p:spPr>
      </p:pic>
      <p:sp>
        <p:nvSpPr>
          <p:cNvPr id="17" name="テキスト ボックス 16">
            <a:extLst>
              <a:ext uri="{FF2B5EF4-FFF2-40B4-BE49-F238E27FC236}">
                <a16:creationId xmlns:a16="http://schemas.microsoft.com/office/drawing/2014/main" xmlns="" id="{6E729853-365D-457C-9460-ACA8B91F3DB5}"/>
              </a:ext>
            </a:extLst>
          </p:cNvPr>
          <p:cNvSpPr txBox="1"/>
          <p:nvPr/>
        </p:nvSpPr>
        <p:spPr>
          <a:xfrm>
            <a:off x="7043533" y="6287562"/>
            <a:ext cx="1299088" cy="384393"/>
          </a:xfrm>
          <a:prstGeom prst="roundRect">
            <a:avLst>
              <a:gd name="adj" fmla="val 21550"/>
            </a:avLst>
          </a:prstGeom>
          <a:solidFill>
            <a:srgbClr val="0087FF"/>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b="1" dirty="0">
                <a:solidFill>
                  <a:schemeClr val="bg1"/>
                </a:solidFill>
                <a:latin typeface="游ゴシック" panose="020B0400000000000000" pitchFamily="50" charset="-128"/>
                <a:ea typeface="游ゴシック" panose="020B0400000000000000" pitchFamily="50" charset="-128"/>
                <a:cs typeface="Meiryo UI" panose="020B0604030504040204" pitchFamily="50" charset="-128"/>
              </a:rPr>
              <a:t>2021</a:t>
            </a:r>
            <a:r>
              <a:rPr lang="ja-JP" altLang="en-US" sz="1600" b="1" dirty="0">
                <a:solidFill>
                  <a:schemeClr val="bg1"/>
                </a:solidFill>
                <a:latin typeface="游ゴシック" panose="020B0400000000000000" pitchFamily="50" charset="-128"/>
                <a:ea typeface="游ゴシック" panose="020B0400000000000000" pitchFamily="50" charset="-128"/>
                <a:cs typeface="Meiryo UI" panose="020B0604030504040204" pitchFamily="50" charset="-128"/>
              </a:rPr>
              <a:t>年</a:t>
            </a:r>
            <a:r>
              <a:rPr lang="en-US" altLang="ja-JP" sz="1600" b="1" dirty="0">
                <a:solidFill>
                  <a:schemeClr val="bg1"/>
                </a:solidFill>
                <a:latin typeface="游ゴシック" panose="020B0400000000000000" pitchFamily="50" charset="-128"/>
                <a:ea typeface="游ゴシック" panose="020B0400000000000000" pitchFamily="50" charset="-128"/>
                <a:cs typeface="Meiryo UI" panose="020B0604030504040204" pitchFamily="50" charset="-128"/>
              </a:rPr>
              <a:t>9</a:t>
            </a:r>
            <a:r>
              <a:rPr lang="ja-JP" altLang="en-US" sz="1600" b="1" dirty="0">
                <a:solidFill>
                  <a:schemeClr val="bg1"/>
                </a:solidFill>
                <a:latin typeface="游ゴシック" panose="020B0400000000000000" pitchFamily="50" charset="-128"/>
                <a:ea typeface="游ゴシック" panose="020B0400000000000000" pitchFamily="50" charset="-128"/>
                <a:cs typeface="Meiryo UI" panose="020B0604030504040204" pitchFamily="50" charset="-128"/>
              </a:rPr>
              <a:t>月　</a:t>
            </a:r>
          </a:p>
        </p:txBody>
      </p:sp>
      <p:sp>
        <p:nvSpPr>
          <p:cNvPr id="18" name="テキスト ボックス 17">
            <a:extLst>
              <a:ext uri="{FF2B5EF4-FFF2-40B4-BE49-F238E27FC236}">
                <a16:creationId xmlns:a16="http://schemas.microsoft.com/office/drawing/2014/main" xmlns="" id="{1CDBF7B3-239E-494E-9BBC-C19ED158ABD1}"/>
              </a:ext>
            </a:extLst>
          </p:cNvPr>
          <p:cNvSpPr txBox="1"/>
          <p:nvPr/>
        </p:nvSpPr>
        <p:spPr>
          <a:xfrm>
            <a:off x="1676127" y="6248927"/>
            <a:ext cx="5400600" cy="461665"/>
          </a:xfrm>
          <a:prstGeom prst="rect">
            <a:avLst/>
          </a:prstGeom>
          <a:noFill/>
        </p:spPr>
        <p:txBody>
          <a:bodyPr wrap="square" rtlCol="0">
            <a:spAutoFit/>
          </a:bodyPr>
          <a:lstStyle/>
          <a:p>
            <a:pPr algn="ctr"/>
            <a:r>
              <a:rPr lang="ja-JP" altLang="en-US" sz="1400" b="1" dirty="0">
                <a:latin typeface="游ゴシック" panose="020B0400000000000000" pitchFamily="50" charset="-128"/>
                <a:ea typeface="游ゴシック" panose="020B0400000000000000" pitchFamily="50" charset="-128"/>
                <a:cs typeface="Arial" panose="020B0604020202020204" pitchFamily="34" charset="0"/>
              </a:rPr>
              <a:t>公益財団法人 </a:t>
            </a:r>
            <a:r>
              <a:rPr lang="ja-JP" altLang="en-US" sz="2400" b="1" dirty="0">
                <a:latin typeface="游ゴシック" panose="020B0400000000000000" pitchFamily="50" charset="-128"/>
                <a:ea typeface="游ゴシック" panose="020B0400000000000000" pitchFamily="50" charset="-128"/>
                <a:cs typeface="Arial" panose="020B0604020202020204" pitchFamily="34" charset="0"/>
              </a:rPr>
              <a:t>ロータリー米山記念奨学会</a:t>
            </a:r>
            <a:endParaRPr lang="ja-JP" altLang="en-US" sz="2600" b="1" dirty="0">
              <a:latin typeface="游ゴシック" panose="020B0400000000000000" pitchFamily="50" charset="-128"/>
              <a:ea typeface="游ゴシック" panose="020B0400000000000000" pitchFamily="50" charset="-128"/>
              <a:cs typeface="Arial" panose="020B0604020202020204" pitchFamily="34" charset="0"/>
            </a:endParaRPr>
          </a:p>
        </p:txBody>
      </p:sp>
      <p:pic>
        <p:nvPicPr>
          <p:cNvPr id="14" name="Picture 1" descr="N:\03 広報委員会\images\梅吉・歴史\Mr.Yoneyama Umekichi_portrait.jpg">
            <a:extLst>
              <a:ext uri="{FF2B5EF4-FFF2-40B4-BE49-F238E27FC236}">
                <a16:creationId xmlns:a16="http://schemas.microsoft.com/office/drawing/2014/main" xmlns="" id="{D6D4FC57-03A2-4B7D-9AF1-0F7BCAA523B3}"/>
              </a:ext>
            </a:extLst>
          </p:cNvPr>
          <p:cNvPicPr>
            <a:picLocks noChangeAspect="1" noChangeArrowheads="1"/>
          </p:cNvPicPr>
          <p:nvPr/>
        </p:nvPicPr>
        <p:blipFill rotWithShape="1">
          <a:blip r:embed="rId4" cstate="print">
            <a:grayscl/>
            <a:extLst>
              <a:ext uri="{28A0092B-C50C-407E-A947-70E740481C1C}">
                <a14:useLocalDpi xmlns:a14="http://schemas.microsoft.com/office/drawing/2010/main" xmlns=""/>
              </a:ext>
            </a:extLst>
          </a:blip>
          <a:srcRect/>
          <a:stretch/>
        </p:blipFill>
        <p:spPr bwMode="auto">
          <a:xfrm>
            <a:off x="-3234554" y="365435"/>
            <a:ext cx="1036392" cy="1185455"/>
          </a:xfrm>
          <a:prstGeom prst="rect">
            <a:avLst/>
          </a:prstGeom>
          <a:noFill/>
        </p:spPr>
      </p:pic>
      <p:grpSp>
        <p:nvGrpSpPr>
          <p:cNvPr id="25" name="グループ化 24">
            <a:extLst>
              <a:ext uri="{FF2B5EF4-FFF2-40B4-BE49-F238E27FC236}">
                <a16:creationId xmlns:a16="http://schemas.microsoft.com/office/drawing/2014/main" xmlns="" id="{3BC8061D-C04E-495D-99A1-BD51371C9B03}"/>
              </a:ext>
            </a:extLst>
          </p:cNvPr>
          <p:cNvGrpSpPr/>
          <p:nvPr/>
        </p:nvGrpSpPr>
        <p:grpSpPr>
          <a:xfrm>
            <a:off x="280796" y="764704"/>
            <a:ext cx="4117385" cy="5247006"/>
            <a:chOff x="280796" y="764704"/>
            <a:chExt cx="4117385" cy="5247006"/>
          </a:xfrm>
        </p:grpSpPr>
        <p:pic>
          <p:nvPicPr>
            <p:cNvPr id="10" name="図 9">
              <a:extLst>
                <a:ext uri="{FF2B5EF4-FFF2-40B4-BE49-F238E27FC236}">
                  <a16:creationId xmlns:a16="http://schemas.microsoft.com/office/drawing/2014/main" xmlns="" id="{480B84AF-BDA8-4EF5-A4A0-84BD7D6D1FF5}"/>
                </a:ext>
              </a:extLst>
            </p:cNvPr>
            <p:cNvPicPr>
              <a:picLocks noChangeAspect="1"/>
            </p:cNvPicPr>
            <p:nvPr/>
          </p:nvPicPr>
          <p:blipFill>
            <a:blip r:embed="rId5" cstate="print">
              <a:clrChange>
                <a:clrFrom>
                  <a:srgbClr val="000000">
                    <a:alpha val="0"/>
                  </a:srgbClr>
                </a:clrFrom>
                <a:clrTo>
                  <a:srgbClr val="000000">
                    <a:alpha val="0"/>
                  </a:srgbClr>
                </a:clrTo>
              </a:clrChange>
              <a:duotone>
                <a:prstClr val="black"/>
                <a:srgbClr val="0192FF">
                  <a:tint val="45000"/>
                  <a:satMod val="400000"/>
                </a:srgbClr>
              </a:duotone>
              <a:extLst>
                <a:ext uri="{28A0092B-C50C-407E-A947-70E740481C1C}">
                  <a14:useLocalDpi xmlns:a14="http://schemas.microsoft.com/office/drawing/2010/main" xmlns="" val="0"/>
                </a:ext>
              </a:extLst>
            </a:blip>
            <a:stretch>
              <a:fillRect/>
            </a:stretch>
          </p:blipFill>
          <p:spPr>
            <a:xfrm>
              <a:off x="461129" y="764704"/>
              <a:ext cx="3439619" cy="3605036"/>
            </a:xfrm>
            <a:prstGeom prst="rect">
              <a:avLst/>
            </a:prstGeom>
          </p:spPr>
        </p:pic>
        <p:pic>
          <p:nvPicPr>
            <p:cNvPr id="8" name="図 7">
              <a:extLst>
                <a:ext uri="{FF2B5EF4-FFF2-40B4-BE49-F238E27FC236}">
                  <a16:creationId xmlns:a16="http://schemas.microsoft.com/office/drawing/2014/main" xmlns="" id="{9EE7EF9D-DFD0-4AFE-935F-EA5DD4A9EA35}"/>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80796" y="764704"/>
              <a:ext cx="4117385" cy="5247006"/>
            </a:xfrm>
            <a:prstGeom prst="rect">
              <a:avLst/>
            </a:prstGeom>
          </p:spPr>
        </p:pic>
      </p:grpSp>
      <p:sp>
        <p:nvSpPr>
          <p:cNvPr id="23" name="タイトル 1">
            <a:extLst>
              <a:ext uri="{FF2B5EF4-FFF2-40B4-BE49-F238E27FC236}">
                <a16:creationId xmlns:a16="http://schemas.microsoft.com/office/drawing/2014/main" xmlns="" id="{A9965713-BF63-4CEB-A7BB-79529644BAFD}"/>
              </a:ext>
            </a:extLst>
          </p:cNvPr>
          <p:cNvSpPr txBox="1">
            <a:spLocks/>
          </p:cNvSpPr>
          <p:nvPr/>
        </p:nvSpPr>
        <p:spPr>
          <a:xfrm>
            <a:off x="4860032" y="1678242"/>
            <a:ext cx="4003172" cy="3262926"/>
          </a:xfrm>
          <a:prstGeom prst="rect">
            <a:avLst/>
          </a:prstGeom>
          <a:noFill/>
        </p:spPr>
        <p:txBody>
          <a:bodyPr vert="horz" lIns="18000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dist"/>
            <a:r>
              <a:rPr lang="ja-JP" altLang="en-US" sz="6000" b="1" dirty="0">
                <a:latin typeface="游ゴシック" panose="020B0400000000000000" pitchFamily="50" charset="-128"/>
                <a:ea typeface="游ゴシック" panose="020B0400000000000000" pitchFamily="50" charset="-128"/>
              </a:rPr>
              <a:t>ロータリー</a:t>
            </a:r>
            <a:r>
              <a:rPr lang="ja-JP" altLang="en-US" sz="9500" b="1" dirty="0">
                <a:ln>
                  <a:solidFill>
                    <a:schemeClr val="tx1"/>
                  </a:solidFill>
                </a:ln>
                <a:solidFill>
                  <a:srgbClr val="FFFF00"/>
                </a:solidFill>
                <a:latin typeface="游ゴシック" panose="020B0400000000000000" pitchFamily="50" charset="-128"/>
                <a:ea typeface="游ゴシック" panose="020B0400000000000000" pitchFamily="50" charset="-128"/>
              </a:rPr>
              <a:t>米山</a:t>
            </a:r>
            <a:r>
              <a:rPr lang="ja-JP" altLang="en-US" sz="6000" b="1" dirty="0">
                <a:latin typeface="游ゴシック" panose="020B0400000000000000" pitchFamily="50" charset="-128"/>
                <a:ea typeface="游ゴシック" panose="020B0400000000000000" pitchFamily="50" charset="-128"/>
              </a:rPr>
              <a:t>記念</a:t>
            </a:r>
            <a:r>
              <a:rPr lang="en-US" altLang="ja-JP" sz="6000" b="1" dirty="0">
                <a:latin typeface="游ゴシック" panose="020B0400000000000000" pitchFamily="50" charset="-128"/>
                <a:ea typeface="游ゴシック" panose="020B0400000000000000" pitchFamily="50" charset="-128"/>
              </a:rPr>
              <a:t/>
            </a:r>
            <a:br>
              <a:rPr lang="en-US" altLang="ja-JP" sz="6000" b="1" dirty="0">
                <a:latin typeface="游ゴシック" panose="020B0400000000000000" pitchFamily="50" charset="-128"/>
                <a:ea typeface="游ゴシック" panose="020B0400000000000000" pitchFamily="50" charset="-128"/>
              </a:rPr>
            </a:br>
            <a:r>
              <a:rPr lang="ja-JP" altLang="en-US" sz="6000" b="1" dirty="0">
                <a:latin typeface="游ゴシック" panose="020B0400000000000000" pitchFamily="50" charset="-128"/>
                <a:ea typeface="游ゴシック" panose="020B0400000000000000" pitchFamily="50" charset="-128"/>
              </a:rPr>
              <a:t>奨学事業</a:t>
            </a:r>
            <a:endParaRPr lang="en-US" altLang="ja-JP" sz="6000" b="1" dirty="0">
              <a:latin typeface="游ゴシック" panose="020B0400000000000000" pitchFamily="50" charset="-128"/>
              <a:ea typeface="游ゴシック" panose="020B0400000000000000" pitchFamily="50" charset="-128"/>
            </a:endParaRPr>
          </a:p>
        </p:txBody>
      </p:sp>
      <p:sp>
        <p:nvSpPr>
          <p:cNvPr id="3" name="字幕 2">
            <a:extLst>
              <a:ext uri="{FF2B5EF4-FFF2-40B4-BE49-F238E27FC236}">
                <a16:creationId xmlns:a16="http://schemas.microsoft.com/office/drawing/2014/main" xmlns="" id="{D1A9A3EF-D916-4281-9D8A-6CEAE12BB9D2}"/>
              </a:ext>
            </a:extLst>
          </p:cNvPr>
          <p:cNvSpPr>
            <a:spLocks noGrp="1"/>
          </p:cNvSpPr>
          <p:nvPr>
            <p:ph type="subTitle" idx="1"/>
          </p:nvPr>
        </p:nvSpPr>
        <p:spPr>
          <a:xfrm>
            <a:off x="4983480" y="836712"/>
            <a:ext cx="3879724" cy="720080"/>
          </a:xfrm>
        </p:spPr>
        <p:txBody>
          <a:bodyPr>
            <a:normAutofit/>
          </a:bodyPr>
          <a:lstStyle/>
          <a:p>
            <a:pPr algn="dist"/>
            <a:r>
              <a:rPr lang="ja-JP" altLang="en-US" sz="2400" b="1" dirty="0">
                <a:solidFill>
                  <a:schemeClr val="tx1"/>
                </a:solidFill>
                <a:latin typeface="游ゴシック" panose="020B0400000000000000" pitchFamily="50" charset="-128"/>
                <a:ea typeface="游ゴシック" panose="020B0400000000000000" pitchFamily="50" charset="-128"/>
              </a:rPr>
              <a:t>外国人留学生への奨学金</a:t>
            </a:r>
            <a:endParaRPr kumimoji="1" lang="ja-JP" altLang="en-US" sz="2400" b="1"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xmlns="" val="171682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xmlns="" id="{DC0BDA59-B694-427F-82CF-F406011678C9}"/>
              </a:ext>
            </a:extLst>
          </p:cNvPr>
          <p:cNvSpPr/>
          <p:nvPr/>
        </p:nvSpPr>
        <p:spPr>
          <a:xfrm>
            <a:off x="2267744" y="6381328"/>
            <a:ext cx="1800200" cy="362048"/>
          </a:xfrm>
          <a:prstGeom prst="rect">
            <a:avLst/>
          </a:prstGeom>
          <a:solidFill>
            <a:srgbClr val="FFF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6000" dirty="0"/>
              <a:t>恩返しの気持ち</a:t>
            </a:r>
          </a:p>
        </p:txBody>
      </p:sp>
      <p:sp>
        <p:nvSpPr>
          <p:cNvPr id="3" name="四角形: 角を丸くする 2">
            <a:extLst>
              <a:ext uri="{FF2B5EF4-FFF2-40B4-BE49-F238E27FC236}">
                <a16:creationId xmlns:a16="http://schemas.microsoft.com/office/drawing/2014/main" xmlns="" id="{C28FD100-246A-4F31-A5FE-A09E39C6C2B9}"/>
              </a:ext>
            </a:extLst>
          </p:cNvPr>
          <p:cNvSpPr/>
          <p:nvPr/>
        </p:nvSpPr>
        <p:spPr>
          <a:xfrm>
            <a:off x="6228184" y="260648"/>
            <a:ext cx="2808312" cy="686109"/>
          </a:xfrm>
          <a:prstGeom prst="round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400" b="1" dirty="0">
                <a:solidFill>
                  <a:schemeClr val="bg1"/>
                </a:solidFill>
                <a:latin typeface="游ゴシック" panose="020B0400000000000000" pitchFamily="50" charset="-128"/>
                <a:ea typeface="游ゴシック" panose="020B0400000000000000" pitchFamily="50" charset="-128"/>
              </a:rPr>
              <a:t>学友からの寄付</a:t>
            </a:r>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xmlns="" id="{09695A14-0319-4743-8C7A-5215224309C6}"/>
              </a:ext>
            </a:extLst>
          </p:cNvPr>
          <p:cNvSpPr/>
          <p:nvPr/>
        </p:nvSpPr>
        <p:spPr>
          <a:xfrm>
            <a:off x="324743" y="1497603"/>
            <a:ext cx="6444208" cy="95194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400" dirty="0"/>
              <a:t>東日本大震災</a:t>
            </a:r>
            <a:endParaRPr lang="en-US" altLang="ja-JP" sz="5400" dirty="0"/>
          </a:p>
        </p:txBody>
      </p:sp>
      <p:sp>
        <p:nvSpPr>
          <p:cNvPr id="13" name="正方形/長方形 12">
            <a:extLst>
              <a:ext uri="{FF2B5EF4-FFF2-40B4-BE49-F238E27FC236}">
                <a16:creationId xmlns:a16="http://schemas.microsoft.com/office/drawing/2014/main" xmlns="" id="{77031D3F-D714-48E1-A6C2-5E81E882F4AD}"/>
              </a:ext>
            </a:extLst>
          </p:cNvPr>
          <p:cNvSpPr/>
          <p:nvPr/>
        </p:nvSpPr>
        <p:spPr>
          <a:xfrm>
            <a:off x="324743" y="2449545"/>
            <a:ext cx="6444208" cy="95194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400" dirty="0"/>
              <a:t>熊本大地震</a:t>
            </a:r>
          </a:p>
        </p:txBody>
      </p:sp>
      <p:sp>
        <p:nvSpPr>
          <p:cNvPr id="14" name="正方形/長方形 13">
            <a:extLst>
              <a:ext uri="{FF2B5EF4-FFF2-40B4-BE49-F238E27FC236}">
                <a16:creationId xmlns:a16="http://schemas.microsoft.com/office/drawing/2014/main" xmlns="" id="{BD2B091F-CD75-4C3A-8524-CCBBEF89788B}"/>
              </a:ext>
            </a:extLst>
          </p:cNvPr>
          <p:cNvSpPr/>
          <p:nvPr/>
        </p:nvSpPr>
        <p:spPr>
          <a:xfrm>
            <a:off x="324743" y="3401487"/>
            <a:ext cx="6444208" cy="9519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400" dirty="0"/>
              <a:t>学友からの寄付</a:t>
            </a:r>
          </a:p>
        </p:txBody>
      </p:sp>
      <p:sp>
        <p:nvSpPr>
          <p:cNvPr id="17" name="正方形/長方形 16">
            <a:extLst>
              <a:ext uri="{FF2B5EF4-FFF2-40B4-BE49-F238E27FC236}">
                <a16:creationId xmlns:a16="http://schemas.microsoft.com/office/drawing/2014/main" xmlns="" id="{32B2F9E9-8B7C-4BFF-8FEB-C577FD44444B}"/>
              </a:ext>
            </a:extLst>
          </p:cNvPr>
          <p:cNvSpPr/>
          <p:nvPr/>
        </p:nvSpPr>
        <p:spPr>
          <a:xfrm>
            <a:off x="324743" y="4349721"/>
            <a:ext cx="6444208" cy="95194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400" dirty="0"/>
              <a:t>遺言寄付</a:t>
            </a:r>
            <a:endParaRPr kumimoji="1" lang="ja-JP" altLang="en-US" sz="5400" dirty="0"/>
          </a:p>
        </p:txBody>
      </p:sp>
      <p:sp>
        <p:nvSpPr>
          <p:cNvPr id="15" name="矢印: 五方向 14">
            <a:extLst>
              <a:ext uri="{FF2B5EF4-FFF2-40B4-BE49-F238E27FC236}">
                <a16:creationId xmlns:a16="http://schemas.microsoft.com/office/drawing/2014/main" xmlns="" id="{C7CE1163-BB8C-47E2-A2D7-C6E1EC5376A3}"/>
              </a:ext>
            </a:extLst>
          </p:cNvPr>
          <p:cNvSpPr/>
          <p:nvPr/>
        </p:nvSpPr>
        <p:spPr>
          <a:xfrm>
            <a:off x="6212770" y="1340768"/>
            <a:ext cx="2867643" cy="963231"/>
          </a:xfrm>
          <a:custGeom>
            <a:avLst/>
            <a:gdLst>
              <a:gd name="connsiteX0" fmla="*/ 0 w 2376264"/>
              <a:gd name="connsiteY0" fmla="*/ 0 h 951942"/>
              <a:gd name="connsiteX1" fmla="*/ 1900293 w 2376264"/>
              <a:gd name="connsiteY1" fmla="*/ 0 h 951942"/>
              <a:gd name="connsiteX2" fmla="*/ 2376264 w 2376264"/>
              <a:gd name="connsiteY2" fmla="*/ 475971 h 951942"/>
              <a:gd name="connsiteX3" fmla="*/ 1900293 w 2376264"/>
              <a:gd name="connsiteY3" fmla="*/ 951942 h 951942"/>
              <a:gd name="connsiteX4" fmla="*/ 0 w 2376264"/>
              <a:gd name="connsiteY4" fmla="*/ 951942 h 951942"/>
              <a:gd name="connsiteX5" fmla="*/ 0 w 2376264"/>
              <a:gd name="connsiteY5" fmla="*/ 0 h 951942"/>
              <a:gd name="connsiteX0" fmla="*/ 259645 w 2635909"/>
              <a:gd name="connsiteY0" fmla="*/ 0 h 963231"/>
              <a:gd name="connsiteX1" fmla="*/ 2159938 w 2635909"/>
              <a:gd name="connsiteY1" fmla="*/ 0 h 963231"/>
              <a:gd name="connsiteX2" fmla="*/ 2635909 w 2635909"/>
              <a:gd name="connsiteY2" fmla="*/ 475971 h 963231"/>
              <a:gd name="connsiteX3" fmla="*/ 2159938 w 2635909"/>
              <a:gd name="connsiteY3" fmla="*/ 951942 h 963231"/>
              <a:gd name="connsiteX4" fmla="*/ 0 w 2635909"/>
              <a:gd name="connsiteY4" fmla="*/ 963231 h 963231"/>
              <a:gd name="connsiteX5" fmla="*/ 259645 w 2635909"/>
              <a:gd name="connsiteY5" fmla="*/ 0 h 96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5909" h="963231">
                <a:moveTo>
                  <a:pt x="259645" y="0"/>
                </a:moveTo>
                <a:lnTo>
                  <a:pt x="2159938" y="0"/>
                </a:lnTo>
                <a:lnTo>
                  <a:pt x="2635909" y="475971"/>
                </a:lnTo>
                <a:lnTo>
                  <a:pt x="2159938" y="951942"/>
                </a:lnTo>
                <a:lnTo>
                  <a:pt x="0" y="963231"/>
                </a:lnTo>
                <a:lnTo>
                  <a:pt x="259645" y="0"/>
                </a:lnTo>
                <a:close/>
              </a:path>
            </a:pathLst>
          </a:custGeom>
          <a:solidFill>
            <a:schemeClr val="tx1">
              <a:lumMod val="75000"/>
              <a:lumOff val="2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bg1"/>
                </a:solidFill>
                <a:latin typeface="Arial" panose="020B0604020202020204" pitchFamily="34" charset="0"/>
                <a:ea typeface="Meiryo UI" panose="020B0604030504040204" pitchFamily="50" charset="-128"/>
                <a:cs typeface="Arial" panose="020B0604020202020204" pitchFamily="34" charset="0"/>
              </a:rPr>
              <a:t>約</a:t>
            </a:r>
            <a:r>
              <a:rPr lang="en-US" altLang="ja-JP" sz="4400" b="1" dirty="0">
                <a:solidFill>
                  <a:schemeClr val="bg1"/>
                </a:solidFill>
                <a:latin typeface="Arial" panose="020B0604020202020204" pitchFamily="34" charset="0"/>
                <a:ea typeface="Meiryo UI" panose="020B0604030504040204" pitchFamily="50" charset="-128"/>
                <a:cs typeface="Arial" panose="020B0604020202020204" pitchFamily="34" charset="0"/>
              </a:rPr>
              <a:t>760</a:t>
            </a:r>
            <a:r>
              <a:rPr lang="ja-JP" altLang="en-US" sz="2800" b="1" dirty="0">
                <a:solidFill>
                  <a:schemeClr val="bg1"/>
                </a:solidFill>
                <a:latin typeface="Arial" panose="020B0604020202020204" pitchFamily="34" charset="0"/>
                <a:ea typeface="Meiryo UI" panose="020B0604030504040204" pitchFamily="50" charset="-128"/>
                <a:cs typeface="Arial" panose="020B0604020202020204" pitchFamily="34" charset="0"/>
              </a:rPr>
              <a:t>万円</a:t>
            </a:r>
            <a:endParaRPr lang="ja-JP" altLang="en-US" sz="36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8" name="矢印: 五方向 14">
            <a:extLst>
              <a:ext uri="{FF2B5EF4-FFF2-40B4-BE49-F238E27FC236}">
                <a16:creationId xmlns:a16="http://schemas.microsoft.com/office/drawing/2014/main" xmlns="" id="{07FCF3C9-A6DD-483B-9DAA-85E02AB3C650}"/>
              </a:ext>
            </a:extLst>
          </p:cNvPr>
          <p:cNvSpPr/>
          <p:nvPr/>
        </p:nvSpPr>
        <p:spPr>
          <a:xfrm>
            <a:off x="5927593" y="2287286"/>
            <a:ext cx="2735528" cy="963231"/>
          </a:xfrm>
          <a:custGeom>
            <a:avLst/>
            <a:gdLst>
              <a:gd name="connsiteX0" fmla="*/ 0 w 2376264"/>
              <a:gd name="connsiteY0" fmla="*/ 0 h 951942"/>
              <a:gd name="connsiteX1" fmla="*/ 1900293 w 2376264"/>
              <a:gd name="connsiteY1" fmla="*/ 0 h 951942"/>
              <a:gd name="connsiteX2" fmla="*/ 2376264 w 2376264"/>
              <a:gd name="connsiteY2" fmla="*/ 475971 h 951942"/>
              <a:gd name="connsiteX3" fmla="*/ 1900293 w 2376264"/>
              <a:gd name="connsiteY3" fmla="*/ 951942 h 951942"/>
              <a:gd name="connsiteX4" fmla="*/ 0 w 2376264"/>
              <a:gd name="connsiteY4" fmla="*/ 951942 h 951942"/>
              <a:gd name="connsiteX5" fmla="*/ 0 w 2376264"/>
              <a:gd name="connsiteY5" fmla="*/ 0 h 951942"/>
              <a:gd name="connsiteX0" fmla="*/ 259645 w 2635909"/>
              <a:gd name="connsiteY0" fmla="*/ 0 h 963231"/>
              <a:gd name="connsiteX1" fmla="*/ 2159938 w 2635909"/>
              <a:gd name="connsiteY1" fmla="*/ 0 h 963231"/>
              <a:gd name="connsiteX2" fmla="*/ 2635909 w 2635909"/>
              <a:gd name="connsiteY2" fmla="*/ 475971 h 963231"/>
              <a:gd name="connsiteX3" fmla="*/ 2159938 w 2635909"/>
              <a:gd name="connsiteY3" fmla="*/ 951942 h 963231"/>
              <a:gd name="connsiteX4" fmla="*/ 0 w 2635909"/>
              <a:gd name="connsiteY4" fmla="*/ 963231 h 963231"/>
              <a:gd name="connsiteX5" fmla="*/ 259645 w 2635909"/>
              <a:gd name="connsiteY5" fmla="*/ 0 h 963231"/>
              <a:gd name="connsiteX0" fmla="*/ 282222 w 2658486"/>
              <a:gd name="connsiteY0" fmla="*/ 0 h 963231"/>
              <a:gd name="connsiteX1" fmla="*/ 2182515 w 2658486"/>
              <a:gd name="connsiteY1" fmla="*/ 0 h 963231"/>
              <a:gd name="connsiteX2" fmla="*/ 2658486 w 2658486"/>
              <a:gd name="connsiteY2" fmla="*/ 475971 h 963231"/>
              <a:gd name="connsiteX3" fmla="*/ 2182515 w 2658486"/>
              <a:gd name="connsiteY3" fmla="*/ 951942 h 963231"/>
              <a:gd name="connsiteX4" fmla="*/ 0 w 2658486"/>
              <a:gd name="connsiteY4" fmla="*/ 963231 h 963231"/>
              <a:gd name="connsiteX5" fmla="*/ 282222 w 2658486"/>
              <a:gd name="connsiteY5" fmla="*/ 0 h 963231"/>
              <a:gd name="connsiteX0" fmla="*/ 282222 w 2658486"/>
              <a:gd name="connsiteY0" fmla="*/ 0 h 963231"/>
              <a:gd name="connsiteX1" fmla="*/ 2182515 w 2658486"/>
              <a:gd name="connsiteY1" fmla="*/ 0 h 963231"/>
              <a:gd name="connsiteX2" fmla="*/ 2658486 w 2658486"/>
              <a:gd name="connsiteY2" fmla="*/ 475971 h 963231"/>
              <a:gd name="connsiteX3" fmla="*/ 2182515 w 2658486"/>
              <a:gd name="connsiteY3" fmla="*/ 963231 h 963231"/>
              <a:gd name="connsiteX4" fmla="*/ 0 w 2658486"/>
              <a:gd name="connsiteY4" fmla="*/ 963231 h 963231"/>
              <a:gd name="connsiteX5" fmla="*/ 282222 w 2658486"/>
              <a:gd name="connsiteY5" fmla="*/ 0 h 96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8486" h="963231">
                <a:moveTo>
                  <a:pt x="282222" y="0"/>
                </a:moveTo>
                <a:lnTo>
                  <a:pt x="2182515" y="0"/>
                </a:lnTo>
                <a:lnTo>
                  <a:pt x="2658486" y="475971"/>
                </a:lnTo>
                <a:lnTo>
                  <a:pt x="2182515" y="963231"/>
                </a:lnTo>
                <a:lnTo>
                  <a:pt x="0" y="963231"/>
                </a:lnTo>
                <a:lnTo>
                  <a:pt x="282222" y="0"/>
                </a:lnTo>
                <a:close/>
              </a:path>
            </a:pathLst>
          </a:custGeom>
          <a:solidFill>
            <a:schemeClr val="tx1">
              <a:lumMod val="65000"/>
              <a:lumOff val="3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Arial" panose="020B0604020202020204" pitchFamily="34" charset="0"/>
                <a:ea typeface="Meiryo UI" panose="020B0604030504040204" pitchFamily="50" charset="-128"/>
                <a:cs typeface="Arial" panose="020B0604020202020204" pitchFamily="34" charset="0"/>
              </a:rPr>
              <a:t>約</a:t>
            </a:r>
            <a:r>
              <a:rPr lang="en-US" altLang="ja-JP" sz="4000" b="1" dirty="0">
                <a:solidFill>
                  <a:schemeClr val="bg1"/>
                </a:solidFill>
                <a:latin typeface="Arial" panose="020B0604020202020204" pitchFamily="34" charset="0"/>
                <a:ea typeface="Meiryo UI" panose="020B0604030504040204" pitchFamily="50" charset="-128"/>
                <a:cs typeface="Arial" panose="020B0604020202020204" pitchFamily="34" charset="0"/>
              </a:rPr>
              <a:t>20</a:t>
            </a:r>
            <a:r>
              <a:rPr lang="ja-JP" altLang="en-US" sz="2400" b="1" dirty="0">
                <a:solidFill>
                  <a:schemeClr val="bg1"/>
                </a:solidFill>
                <a:latin typeface="Arial" panose="020B0604020202020204" pitchFamily="34" charset="0"/>
                <a:ea typeface="Meiryo UI" panose="020B0604030504040204" pitchFamily="50" charset="-128"/>
                <a:cs typeface="Arial" panose="020B0604020202020204" pitchFamily="34" charset="0"/>
              </a:rPr>
              <a:t>万円</a:t>
            </a:r>
            <a:r>
              <a:rPr lang="en-US" altLang="ja-JP" sz="2400" b="1" dirty="0">
                <a:solidFill>
                  <a:schemeClr val="bg1"/>
                </a:solidFill>
                <a:latin typeface="Arial" panose="020B0604020202020204" pitchFamily="34" charset="0"/>
                <a:ea typeface="Meiryo UI" panose="020B0604030504040204" pitchFamily="50" charset="-128"/>
                <a:cs typeface="Arial" panose="020B0604020202020204" pitchFamily="34" charset="0"/>
              </a:rPr>
              <a:t>(</a:t>
            </a:r>
            <a:r>
              <a:rPr lang="ja-JP" altLang="en-US" sz="2400" b="1" spc="-150" dirty="0">
                <a:solidFill>
                  <a:schemeClr val="bg1"/>
                </a:solidFill>
                <a:latin typeface="Arial" panose="020B0604020202020204" pitchFamily="34" charset="0"/>
                <a:ea typeface="Meiryo UI" panose="020B0604030504040204" pitchFamily="50" charset="-128"/>
                <a:cs typeface="Arial" panose="020B0604020202020204" pitchFamily="34" charset="0"/>
              </a:rPr>
              <a:t>上海</a:t>
            </a:r>
            <a:r>
              <a:rPr lang="en-US" altLang="ja-JP" sz="2400" b="1" spc="-150" dirty="0">
                <a:solidFill>
                  <a:schemeClr val="bg1"/>
                </a:solidFill>
                <a:latin typeface="Arial" panose="020B0604020202020204" pitchFamily="34" charset="0"/>
                <a:ea typeface="Meiryo UI" panose="020B0604030504040204" pitchFamily="50" charset="-128"/>
                <a:cs typeface="Arial" panose="020B0604020202020204" pitchFamily="34" charset="0"/>
              </a:rPr>
              <a:t>)</a:t>
            </a:r>
            <a:endParaRPr lang="ja-JP" altLang="en-US" sz="2400" b="1" spc="-150"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19" name="矢印: 五方向 14">
            <a:extLst>
              <a:ext uri="{FF2B5EF4-FFF2-40B4-BE49-F238E27FC236}">
                <a16:creationId xmlns:a16="http://schemas.microsoft.com/office/drawing/2014/main" xmlns="" id="{45DE6E9B-45D2-47F9-94FB-95DB267F8579}"/>
              </a:ext>
            </a:extLst>
          </p:cNvPr>
          <p:cNvSpPr/>
          <p:nvPr/>
        </p:nvSpPr>
        <p:spPr>
          <a:xfrm>
            <a:off x="5626978" y="3244937"/>
            <a:ext cx="2735528" cy="963231"/>
          </a:xfrm>
          <a:custGeom>
            <a:avLst/>
            <a:gdLst>
              <a:gd name="connsiteX0" fmla="*/ 0 w 2376264"/>
              <a:gd name="connsiteY0" fmla="*/ 0 h 951942"/>
              <a:gd name="connsiteX1" fmla="*/ 1900293 w 2376264"/>
              <a:gd name="connsiteY1" fmla="*/ 0 h 951942"/>
              <a:gd name="connsiteX2" fmla="*/ 2376264 w 2376264"/>
              <a:gd name="connsiteY2" fmla="*/ 475971 h 951942"/>
              <a:gd name="connsiteX3" fmla="*/ 1900293 w 2376264"/>
              <a:gd name="connsiteY3" fmla="*/ 951942 h 951942"/>
              <a:gd name="connsiteX4" fmla="*/ 0 w 2376264"/>
              <a:gd name="connsiteY4" fmla="*/ 951942 h 951942"/>
              <a:gd name="connsiteX5" fmla="*/ 0 w 2376264"/>
              <a:gd name="connsiteY5" fmla="*/ 0 h 951942"/>
              <a:gd name="connsiteX0" fmla="*/ 259645 w 2635909"/>
              <a:gd name="connsiteY0" fmla="*/ 0 h 963231"/>
              <a:gd name="connsiteX1" fmla="*/ 2159938 w 2635909"/>
              <a:gd name="connsiteY1" fmla="*/ 0 h 963231"/>
              <a:gd name="connsiteX2" fmla="*/ 2635909 w 2635909"/>
              <a:gd name="connsiteY2" fmla="*/ 475971 h 963231"/>
              <a:gd name="connsiteX3" fmla="*/ 2159938 w 2635909"/>
              <a:gd name="connsiteY3" fmla="*/ 951942 h 963231"/>
              <a:gd name="connsiteX4" fmla="*/ 0 w 2635909"/>
              <a:gd name="connsiteY4" fmla="*/ 963231 h 963231"/>
              <a:gd name="connsiteX5" fmla="*/ 259645 w 2635909"/>
              <a:gd name="connsiteY5" fmla="*/ 0 h 963231"/>
              <a:gd name="connsiteX0" fmla="*/ 282222 w 2658486"/>
              <a:gd name="connsiteY0" fmla="*/ 0 h 963231"/>
              <a:gd name="connsiteX1" fmla="*/ 2182515 w 2658486"/>
              <a:gd name="connsiteY1" fmla="*/ 0 h 963231"/>
              <a:gd name="connsiteX2" fmla="*/ 2658486 w 2658486"/>
              <a:gd name="connsiteY2" fmla="*/ 475971 h 963231"/>
              <a:gd name="connsiteX3" fmla="*/ 2182515 w 2658486"/>
              <a:gd name="connsiteY3" fmla="*/ 951942 h 963231"/>
              <a:gd name="connsiteX4" fmla="*/ 0 w 2658486"/>
              <a:gd name="connsiteY4" fmla="*/ 963231 h 963231"/>
              <a:gd name="connsiteX5" fmla="*/ 282222 w 2658486"/>
              <a:gd name="connsiteY5" fmla="*/ 0 h 963231"/>
              <a:gd name="connsiteX0" fmla="*/ 293511 w 2669775"/>
              <a:gd name="connsiteY0" fmla="*/ 0 h 974520"/>
              <a:gd name="connsiteX1" fmla="*/ 2193804 w 2669775"/>
              <a:gd name="connsiteY1" fmla="*/ 0 h 974520"/>
              <a:gd name="connsiteX2" fmla="*/ 2669775 w 2669775"/>
              <a:gd name="connsiteY2" fmla="*/ 475971 h 974520"/>
              <a:gd name="connsiteX3" fmla="*/ 2193804 w 2669775"/>
              <a:gd name="connsiteY3" fmla="*/ 951942 h 974520"/>
              <a:gd name="connsiteX4" fmla="*/ 0 w 2669775"/>
              <a:gd name="connsiteY4" fmla="*/ 974520 h 974520"/>
              <a:gd name="connsiteX5" fmla="*/ 293511 w 2669775"/>
              <a:gd name="connsiteY5" fmla="*/ 0 h 974520"/>
              <a:gd name="connsiteX0" fmla="*/ 304800 w 2681064"/>
              <a:gd name="connsiteY0" fmla="*/ 0 h 963231"/>
              <a:gd name="connsiteX1" fmla="*/ 2205093 w 2681064"/>
              <a:gd name="connsiteY1" fmla="*/ 0 h 963231"/>
              <a:gd name="connsiteX2" fmla="*/ 2681064 w 2681064"/>
              <a:gd name="connsiteY2" fmla="*/ 475971 h 963231"/>
              <a:gd name="connsiteX3" fmla="*/ 2205093 w 2681064"/>
              <a:gd name="connsiteY3" fmla="*/ 951942 h 963231"/>
              <a:gd name="connsiteX4" fmla="*/ 0 w 2681064"/>
              <a:gd name="connsiteY4" fmla="*/ 963231 h 963231"/>
              <a:gd name="connsiteX5" fmla="*/ 304800 w 2681064"/>
              <a:gd name="connsiteY5" fmla="*/ 0 h 963231"/>
              <a:gd name="connsiteX0" fmla="*/ 287730 w 2681064"/>
              <a:gd name="connsiteY0" fmla="*/ 0 h 963231"/>
              <a:gd name="connsiteX1" fmla="*/ 2205093 w 2681064"/>
              <a:gd name="connsiteY1" fmla="*/ 0 h 963231"/>
              <a:gd name="connsiteX2" fmla="*/ 2681064 w 2681064"/>
              <a:gd name="connsiteY2" fmla="*/ 475971 h 963231"/>
              <a:gd name="connsiteX3" fmla="*/ 2205093 w 2681064"/>
              <a:gd name="connsiteY3" fmla="*/ 951942 h 963231"/>
              <a:gd name="connsiteX4" fmla="*/ 0 w 2681064"/>
              <a:gd name="connsiteY4" fmla="*/ 963231 h 963231"/>
              <a:gd name="connsiteX5" fmla="*/ 287730 w 2681064"/>
              <a:gd name="connsiteY5" fmla="*/ 0 h 963231"/>
              <a:gd name="connsiteX0" fmla="*/ 287730 w 2681064"/>
              <a:gd name="connsiteY0" fmla="*/ 0 h 963231"/>
              <a:gd name="connsiteX1" fmla="*/ 2205093 w 2681064"/>
              <a:gd name="connsiteY1" fmla="*/ 0 h 963231"/>
              <a:gd name="connsiteX2" fmla="*/ 2681064 w 2681064"/>
              <a:gd name="connsiteY2" fmla="*/ 475971 h 963231"/>
              <a:gd name="connsiteX3" fmla="*/ 2196557 w 2681064"/>
              <a:gd name="connsiteY3" fmla="*/ 960651 h 963231"/>
              <a:gd name="connsiteX4" fmla="*/ 0 w 2681064"/>
              <a:gd name="connsiteY4" fmla="*/ 963231 h 963231"/>
              <a:gd name="connsiteX5" fmla="*/ 287730 w 2681064"/>
              <a:gd name="connsiteY5" fmla="*/ 0 h 96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1064" h="963231">
                <a:moveTo>
                  <a:pt x="287730" y="0"/>
                </a:moveTo>
                <a:lnTo>
                  <a:pt x="2205093" y="0"/>
                </a:lnTo>
                <a:lnTo>
                  <a:pt x="2681064" y="475971"/>
                </a:lnTo>
                <a:lnTo>
                  <a:pt x="2196557" y="960651"/>
                </a:lnTo>
                <a:lnTo>
                  <a:pt x="0" y="963231"/>
                </a:lnTo>
                <a:lnTo>
                  <a:pt x="287730" y="0"/>
                </a:lnTo>
                <a:close/>
              </a:path>
            </a:pathLst>
          </a:custGeom>
          <a:solidFill>
            <a:schemeClr val="tx1">
              <a:lumMod val="50000"/>
              <a:lumOff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Arial" panose="020B0604020202020204" pitchFamily="34" charset="0"/>
                <a:ea typeface="Meiryo UI" panose="020B0604030504040204" pitchFamily="50" charset="-128"/>
                <a:cs typeface="Arial" panose="020B0604020202020204" pitchFamily="34" charset="0"/>
              </a:rPr>
              <a:t>累計 </a:t>
            </a:r>
            <a:r>
              <a:rPr lang="en-US" altLang="ja-JP" sz="4000" b="1" dirty="0">
                <a:solidFill>
                  <a:schemeClr val="bg1"/>
                </a:solidFill>
                <a:latin typeface="Arial" panose="020B0604020202020204" pitchFamily="34" charset="0"/>
                <a:ea typeface="Meiryo UI" panose="020B0604030504040204" pitchFamily="50" charset="-128"/>
                <a:cs typeface="Arial" panose="020B0604020202020204" pitchFamily="34" charset="0"/>
              </a:rPr>
              <a:t>3,980</a:t>
            </a:r>
            <a:r>
              <a:rPr lang="ja-JP" altLang="en-US" sz="2000" b="1" dirty="0">
                <a:solidFill>
                  <a:schemeClr val="bg1"/>
                </a:solidFill>
                <a:latin typeface="Arial" panose="020B0604020202020204" pitchFamily="34" charset="0"/>
                <a:ea typeface="Meiryo UI" panose="020B0604030504040204" pitchFamily="50" charset="-128"/>
                <a:cs typeface="Arial" panose="020B0604020202020204" pitchFamily="34" charset="0"/>
              </a:rPr>
              <a:t>万円</a:t>
            </a:r>
          </a:p>
        </p:txBody>
      </p:sp>
      <p:sp>
        <p:nvSpPr>
          <p:cNvPr id="20" name="矢印: 五方向 14">
            <a:extLst>
              <a:ext uri="{FF2B5EF4-FFF2-40B4-BE49-F238E27FC236}">
                <a16:creationId xmlns:a16="http://schemas.microsoft.com/office/drawing/2014/main" xmlns="" id="{A311E220-200C-4C2A-82F5-6FE4D208EC65}"/>
              </a:ext>
            </a:extLst>
          </p:cNvPr>
          <p:cNvSpPr/>
          <p:nvPr/>
        </p:nvSpPr>
        <p:spPr>
          <a:xfrm>
            <a:off x="5330061" y="4204541"/>
            <a:ext cx="2735528" cy="963231"/>
          </a:xfrm>
          <a:custGeom>
            <a:avLst/>
            <a:gdLst>
              <a:gd name="connsiteX0" fmla="*/ 0 w 2376264"/>
              <a:gd name="connsiteY0" fmla="*/ 0 h 951942"/>
              <a:gd name="connsiteX1" fmla="*/ 1900293 w 2376264"/>
              <a:gd name="connsiteY1" fmla="*/ 0 h 951942"/>
              <a:gd name="connsiteX2" fmla="*/ 2376264 w 2376264"/>
              <a:gd name="connsiteY2" fmla="*/ 475971 h 951942"/>
              <a:gd name="connsiteX3" fmla="*/ 1900293 w 2376264"/>
              <a:gd name="connsiteY3" fmla="*/ 951942 h 951942"/>
              <a:gd name="connsiteX4" fmla="*/ 0 w 2376264"/>
              <a:gd name="connsiteY4" fmla="*/ 951942 h 951942"/>
              <a:gd name="connsiteX5" fmla="*/ 0 w 2376264"/>
              <a:gd name="connsiteY5" fmla="*/ 0 h 951942"/>
              <a:gd name="connsiteX0" fmla="*/ 259645 w 2635909"/>
              <a:gd name="connsiteY0" fmla="*/ 0 h 963231"/>
              <a:gd name="connsiteX1" fmla="*/ 2159938 w 2635909"/>
              <a:gd name="connsiteY1" fmla="*/ 0 h 963231"/>
              <a:gd name="connsiteX2" fmla="*/ 2635909 w 2635909"/>
              <a:gd name="connsiteY2" fmla="*/ 475971 h 963231"/>
              <a:gd name="connsiteX3" fmla="*/ 2159938 w 2635909"/>
              <a:gd name="connsiteY3" fmla="*/ 951942 h 963231"/>
              <a:gd name="connsiteX4" fmla="*/ 0 w 2635909"/>
              <a:gd name="connsiteY4" fmla="*/ 963231 h 963231"/>
              <a:gd name="connsiteX5" fmla="*/ 259645 w 2635909"/>
              <a:gd name="connsiteY5" fmla="*/ 0 h 963231"/>
              <a:gd name="connsiteX0" fmla="*/ 282222 w 2658486"/>
              <a:gd name="connsiteY0" fmla="*/ 0 h 963231"/>
              <a:gd name="connsiteX1" fmla="*/ 2182515 w 2658486"/>
              <a:gd name="connsiteY1" fmla="*/ 0 h 963231"/>
              <a:gd name="connsiteX2" fmla="*/ 2658486 w 2658486"/>
              <a:gd name="connsiteY2" fmla="*/ 475971 h 963231"/>
              <a:gd name="connsiteX3" fmla="*/ 2182515 w 2658486"/>
              <a:gd name="connsiteY3" fmla="*/ 951942 h 963231"/>
              <a:gd name="connsiteX4" fmla="*/ 0 w 2658486"/>
              <a:gd name="connsiteY4" fmla="*/ 963231 h 963231"/>
              <a:gd name="connsiteX5" fmla="*/ 282222 w 2658486"/>
              <a:gd name="connsiteY5" fmla="*/ 0 h 963231"/>
              <a:gd name="connsiteX0" fmla="*/ 293511 w 2669775"/>
              <a:gd name="connsiteY0" fmla="*/ 0 h 974520"/>
              <a:gd name="connsiteX1" fmla="*/ 2193804 w 2669775"/>
              <a:gd name="connsiteY1" fmla="*/ 0 h 974520"/>
              <a:gd name="connsiteX2" fmla="*/ 2669775 w 2669775"/>
              <a:gd name="connsiteY2" fmla="*/ 475971 h 974520"/>
              <a:gd name="connsiteX3" fmla="*/ 2193804 w 2669775"/>
              <a:gd name="connsiteY3" fmla="*/ 951942 h 974520"/>
              <a:gd name="connsiteX4" fmla="*/ 0 w 2669775"/>
              <a:gd name="connsiteY4" fmla="*/ 974520 h 974520"/>
              <a:gd name="connsiteX5" fmla="*/ 293511 w 2669775"/>
              <a:gd name="connsiteY5" fmla="*/ 0 h 974520"/>
              <a:gd name="connsiteX0" fmla="*/ 304800 w 2681064"/>
              <a:gd name="connsiteY0" fmla="*/ 0 h 963231"/>
              <a:gd name="connsiteX1" fmla="*/ 2205093 w 2681064"/>
              <a:gd name="connsiteY1" fmla="*/ 0 h 963231"/>
              <a:gd name="connsiteX2" fmla="*/ 2681064 w 2681064"/>
              <a:gd name="connsiteY2" fmla="*/ 475971 h 963231"/>
              <a:gd name="connsiteX3" fmla="*/ 2205093 w 2681064"/>
              <a:gd name="connsiteY3" fmla="*/ 951942 h 963231"/>
              <a:gd name="connsiteX4" fmla="*/ 0 w 2681064"/>
              <a:gd name="connsiteY4" fmla="*/ 963231 h 963231"/>
              <a:gd name="connsiteX5" fmla="*/ 304800 w 2681064"/>
              <a:gd name="connsiteY5" fmla="*/ 0 h 96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1064" h="963231">
                <a:moveTo>
                  <a:pt x="304800" y="0"/>
                </a:moveTo>
                <a:lnTo>
                  <a:pt x="2205093" y="0"/>
                </a:lnTo>
                <a:lnTo>
                  <a:pt x="2681064" y="475971"/>
                </a:lnTo>
                <a:lnTo>
                  <a:pt x="2205093" y="951942"/>
                </a:lnTo>
                <a:lnTo>
                  <a:pt x="0" y="963231"/>
                </a:lnTo>
                <a:lnTo>
                  <a:pt x="304800" y="0"/>
                </a:lnTo>
                <a:close/>
              </a:path>
            </a:pathLst>
          </a:custGeom>
          <a:solidFill>
            <a:schemeClr val="bg1">
              <a:lumMod val="6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Arial" panose="020B0604020202020204" pitchFamily="34" charset="0"/>
                <a:ea typeface="Meiryo UI" panose="020B0604030504040204" pitchFamily="50" charset="-128"/>
                <a:cs typeface="Arial" panose="020B0604020202020204" pitchFamily="34" charset="0"/>
              </a:rPr>
              <a:t>　　　　</a:t>
            </a:r>
            <a:r>
              <a:rPr lang="en-US" altLang="ja-JP" sz="4000" b="1" dirty="0">
                <a:solidFill>
                  <a:schemeClr val="bg1"/>
                </a:solidFill>
                <a:latin typeface="Arial" panose="020B0604020202020204" pitchFamily="34" charset="0"/>
                <a:ea typeface="Meiryo UI" panose="020B0604030504040204" pitchFamily="50" charset="-128"/>
                <a:cs typeface="Arial" panose="020B0604020202020204" pitchFamily="34" charset="0"/>
              </a:rPr>
              <a:t>200</a:t>
            </a:r>
            <a:r>
              <a:rPr lang="ja-JP" altLang="en-US" sz="1800" b="1" dirty="0">
                <a:solidFill>
                  <a:schemeClr val="bg1"/>
                </a:solidFill>
                <a:latin typeface="Arial" panose="020B0604020202020204" pitchFamily="34" charset="0"/>
                <a:ea typeface="Meiryo UI" panose="020B0604030504040204" pitchFamily="50" charset="-128"/>
                <a:cs typeface="Arial" panose="020B0604020202020204" pitchFamily="34" charset="0"/>
              </a:rPr>
              <a:t>万円</a:t>
            </a:r>
          </a:p>
        </p:txBody>
      </p:sp>
      <p:sp>
        <p:nvSpPr>
          <p:cNvPr id="16" name="テキスト ボックス 15">
            <a:extLst>
              <a:ext uri="{FF2B5EF4-FFF2-40B4-BE49-F238E27FC236}">
                <a16:creationId xmlns:a16="http://schemas.microsoft.com/office/drawing/2014/main" xmlns="" id="{8AB1553F-9FB1-4B22-A989-B15FDF7EE002}"/>
              </a:ext>
            </a:extLst>
          </p:cNvPr>
          <p:cNvSpPr txBox="1"/>
          <p:nvPr/>
        </p:nvSpPr>
        <p:spPr>
          <a:xfrm>
            <a:off x="323528" y="6392113"/>
            <a:ext cx="8756885" cy="461665"/>
          </a:xfrm>
          <a:prstGeom prst="rect">
            <a:avLst/>
          </a:prstGeom>
          <a:noFill/>
        </p:spPr>
        <p:txBody>
          <a:bodyPr wrap="square" rtlCol="0">
            <a:spAutoFit/>
          </a:bodyPr>
          <a:lstStyle/>
          <a:p>
            <a:pPr marL="265113" indent="-265113">
              <a:buFont typeface="Arial" panose="020B0604020202020204" pitchFamily="34" charset="0"/>
              <a:buChar char="•"/>
            </a:pPr>
            <a:r>
              <a:rPr kumimoji="1" lang="ja-JP" altLang="en-US" sz="2400" b="1" dirty="0">
                <a:latin typeface="游ゴシック" panose="020B0400000000000000" pitchFamily="50" charset="-128"/>
                <a:ea typeface="游ゴシック" panose="020B0400000000000000" pitchFamily="50" charset="-128"/>
              </a:rPr>
              <a:t>毎月</a:t>
            </a:r>
            <a:r>
              <a:rPr kumimoji="1" lang="en-US" altLang="ja-JP" sz="2400" b="1" dirty="0">
                <a:latin typeface="游ゴシック" panose="020B0400000000000000" pitchFamily="50" charset="-128"/>
                <a:ea typeface="游ゴシック" panose="020B0400000000000000" pitchFamily="50" charset="-128"/>
              </a:rPr>
              <a:t>1</a:t>
            </a:r>
            <a:r>
              <a:rPr kumimoji="1" lang="ja-JP" altLang="en-US" sz="2400" b="1" dirty="0">
                <a:latin typeface="游ゴシック" panose="020B0400000000000000" pitchFamily="50" charset="-128"/>
                <a:ea typeface="游ゴシック" panose="020B0400000000000000" pitchFamily="50" charset="-128"/>
              </a:rPr>
              <a:t>万円、毎月</a:t>
            </a:r>
            <a:r>
              <a:rPr kumimoji="1" lang="en-US" altLang="ja-JP" sz="2400" b="1" dirty="0">
                <a:latin typeface="游ゴシック" panose="020B0400000000000000" pitchFamily="50" charset="-128"/>
                <a:ea typeface="游ゴシック" panose="020B0400000000000000" pitchFamily="50" charset="-128"/>
              </a:rPr>
              <a:t>2,000</a:t>
            </a:r>
            <a:r>
              <a:rPr kumimoji="1" lang="ja-JP" altLang="en-US" sz="2400" b="1" dirty="0">
                <a:latin typeface="游ゴシック" panose="020B0400000000000000" pitchFamily="50" charset="-128"/>
                <a:ea typeface="游ゴシック" panose="020B0400000000000000" pitchFamily="50" charset="-128"/>
              </a:rPr>
              <a:t>円などコツコツ継続寄付する学友も</a:t>
            </a:r>
          </a:p>
        </p:txBody>
      </p:sp>
      <p:pic>
        <p:nvPicPr>
          <p:cNvPr id="1026" name="Picture 2">
            <a:extLst>
              <a:ext uri="{FF2B5EF4-FFF2-40B4-BE49-F238E27FC236}">
                <a16:creationId xmlns:a16="http://schemas.microsoft.com/office/drawing/2014/main" xmlns="" id="{9EB16C93-FEAF-4A33-9ACC-0623724EA1C6}"/>
              </a:ext>
            </a:extLst>
          </p:cNvPr>
          <p:cNvPicPr>
            <a:picLocks noChangeAspect="1" noChangeArrowheads="1"/>
          </p:cNvPicPr>
          <p:nvPr/>
        </p:nvPicPr>
        <p:blipFill rotWithShape="1">
          <a:blip r:embed="rId3" cstate="print">
            <a:extLst>
              <a:ext uri="{BEBA8EAE-BF5A-486C-A8C5-ECC9F3942E4B}">
                <a14:imgProps xmlns:a14="http://schemas.microsoft.com/office/drawing/2010/main" xmlns="">
                  <a14:imgLayer r:embed="rId4">
                    <a14:imgEffect>
                      <a14:saturation sat="300000"/>
                    </a14:imgEffect>
                  </a14:imgLayer>
                </a14:imgProps>
              </a:ext>
              <a:ext uri="{28A0092B-C50C-407E-A947-70E740481C1C}">
                <a14:useLocalDpi xmlns:a14="http://schemas.microsoft.com/office/drawing/2010/main" xmlns=""/>
              </a:ext>
            </a:extLst>
          </a:blip>
          <a:srcRect l="14244" t="21279" r="11939" b="10802"/>
          <a:stretch/>
        </p:blipFill>
        <p:spPr bwMode="auto">
          <a:xfrm>
            <a:off x="6300192" y="399829"/>
            <a:ext cx="452469" cy="45457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5" name="グループ化 4">
            <a:extLst>
              <a:ext uri="{FF2B5EF4-FFF2-40B4-BE49-F238E27FC236}">
                <a16:creationId xmlns:a16="http://schemas.microsoft.com/office/drawing/2014/main" xmlns="" id="{84B3ECB5-1E3F-4C32-9F2F-610BF80A8294}"/>
              </a:ext>
            </a:extLst>
          </p:cNvPr>
          <p:cNvGrpSpPr/>
          <p:nvPr/>
        </p:nvGrpSpPr>
        <p:grpSpPr>
          <a:xfrm>
            <a:off x="323528" y="4725144"/>
            <a:ext cx="8755673" cy="1502787"/>
            <a:chOff x="-7770024" y="946758"/>
            <a:chExt cx="8755673" cy="1502787"/>
          </a:xfrm>
        </p:grpSpPr>
        <p:sp>
          <p:nvSpPr>
            <p:cNvPr id="22" name="正方形/長方形 21">
              <a:extLst>
                <a:ext uri="{FF2B5EF4-FFF2-40B4-BE49-F238E27FC236}">
                  <a16:creationId xmlns:a16="http://schemas.microsoft.com/office/drawing/2014/main" xmlns="" id="{E0910200-4CCF-4A55-8C40-2D2896B38BD9}"/>
                </a:ext>
              </a:extLst>
            </p:cNvPr>
            <p:cNvSpPr/>
            <p:nvPr/>
          </p:nvSpPr>
          <p:spPr>
            <a:xfrm>
              <a:off x="-7770024" y="1497603"/>
              <a:ext cx="6444208" cy="9519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400" dirty="0"/>
                <a:t>熱海土砂災害</a:t>
              </a:r>
              <a:endParaRPr lang="en-US" altLang="ja-JP" sz="5400" dirty="0"/>
            </a:p>
          </p:txBody>
        </p:sp>
        <p:sp>
          <p:nvSpPr>
            <p:cNvPr id="23" name="矢印: 五方向 14">
              <a:extLst>
                <a:ext uri="{FF2B5EF4-FFF2-40B4-BE49-F238E27FC236}">
                  <a16:creationId xmlns:a16="http://schemas.microsoft.com/office/drawing/2014/main" xmlns="" id="{21316963-8F2B-4E92-A58C-716F8D65F297}"/>
                </a:ext>
              </a:extLst>
            </p:cNvPr>
            <p:cNvSpPr/>
            <p:nvPr/>
          </p:nvSpPr>
          <p:spPr>
            <a:xfrm>
              <a:off x="-3028987" y="1340768"/>
              <a:ext cx="4014636" cy="963231"/>
            </a:xfrm>
            <a:custGeom>
              <a:avLst/>
              <a:gdLst>
                <a:gd name="connsiteX0" fmla="*/ 0 w 2376264"/>
                <a:gd name="connsiteY0" fmla="*/ 0 h 951942"/>
                <a:gd name="connsiteX1" fmla="*/ 1900293 w 2376264"/>
                <a:gd name="connsiteY1" fmla="*/ 0 h 951942"/>
                <a:gd name="connsiteX2" fmla="*/ 2376264 w 2376264"/>
                <a:gd name="connsiteY2" fmla="*/ 475971 h 951942"/>
                <a:gd name="connsiteX3" fmla="*/ 1900293 w 2376264"/>
                <a:gd name="connsiteY3" fmla="*/ 951942 h 951942"/>
                <a:gd name="connsiteX4" fmla="*/ 0 w 2376264"/>
                <a:gd name="connsiteY4" fmla="*/ 951942 h 951942"/>
                <a:gd name="connsiteX5" fmla="*/ 0 w 2376264"/>
                <a:gd name="connsiteY5" fmla="*/ 0 h 951942"/>
                <a:gd name="connsiteX0" fmla="*/ 259645 w 2635909"/>
                <a:gd name="connsiteY0" fmla="*/ 0 h 963231"/>
                <a:gd name="connsiteX1" fmla="*/ 2159938 w 2635909"/>
                <a:gd name="connsiteY1" fmla="*/ 0 h 963231"/>
                <a:gd name="connsiteX2" fmla="*/ 2635909 w 2635909"/>
                <a:gd name="connsiteY2" fmla="*/ 475971 h 963231"/>
                <a:gd name="connsiteX3" fmla="*/ 2159938 w 2635909"/>
                <a:gd name="connsiteY3" fmla="*/ 951942 h 963231"/>
                <a:gd name="connsiteX4" fmla="*/ 0 w 2635909"/>
                <a:gd name="connsiteY4" fmla="*/ 963231 h 963231"/>
                <a:gd name="connsiteX5" fmla="*/ 259645 w 2635909"/>
                <a:gd name="connsiteY5" fmla="*/ 0 h 963231"/>
                <a:gd name="connsiteX0" fmla="*/ 234376 w 2610640"/>
                <a:gd name="connsiteY0" fmla="*/ 0 h 963231"/>
                <a:gd name="connsiteX1" fmla="*/ 2134669 w 2610640"/>
                <a:gd name="connsiteY1" fmla="*/ 0 h 963231"/>
                <a:gd name="connsiteX2" fmla="*/ 2610640 w 2610640"/>
                <a:gd name="connsiteY2" fmla="*/ 475971 h 963231"/>
                <a:gd name="connsiteX3" fmla="*/ 2134669 w 2610640"/>
                <a:gd name="connsiteY3" fmla="*/ 951942 h 963231"/>
                <a:gd name="connsiteX4" fmla="*/ 0 w 2610640"/>
                <a:gd name="connsiteY4" fmla="*/ 963231 h 963231"/>
                <a:gd name="connsiteX5" fmla="*/ 234376 w 2610640"/>
                <a:gd name="connsiteY5" fmla="*/ 0 h 963231"/>
                <a:gd name="connsiteX0" fmla="*/ 209107 w 2585371"/>
                <a:gd name="connsiteY0" fmla="*/ 0 h 963231"/>
                <a:gd name="connsiteX1" fmla="*/ 2109400 w 2585371"/>
                <a:gd name="connsiteY1" fmla="*/ 0 h 963231"/>
                <a:gd name="connsiteX2" fmla="*/ 2585371 w 2585371"/>
                <a:gd name="connsiteY2" fmla="*/ 475971 h 963231"/>
                <a:gd name="connsiteX3" fmla="*/ 2109400 w 2585371"/>
                <a:gd name="connsiteY3" fmla="*/ 951942 h 963231"/>
                <a:gd name="connsiteX4" fmla="*/ 0 w 2585371"/>
                <a:gd name="connsiteY4" fmla="*/ 963231 h 963231"/>
                <a:gd name="connsiteX5" fmla="*/ 209107 w 2585371"/>
                <a:gd name="connsiteY5" fmla="*/ 0 h 963231"/>
                <a:gd name="connsiteX0" fmla="*/ 175415 w 2551679"/>
                <a:gd name="connsiteY0" fmla="*/ 0 h 963231"/>
                <a:gd name="connsiteX1" fmla="*/ 2075708 w 2551679"/>
                <a:gd name="connsiteY1" fmla="*/ 0 h 963231"/>
                <a:gd name="connsiteX2" fmla="*/ 2551679 w 2551679"/>
                <a:gd name="connsiteY2" fmla="*/ 475971 h 963231"/>
                <a:gd name="connsiteX3" fmla="*/ 2075708 w 2551679"/>
                <a:gd name="connsiteY3" fmla="*/ 951942 h 963231"/>
                <a:gd name="connsiteX4" fmla="*/ 0 w 2551679"/>
                <a:gd name="connsiteY4" fmla="*/ 963231 h 963231"/>
                <a:gd name="connsiteX5" fmla="*/ 175415 w 2551679"/>
                <a:gd name="connsiteY5" fmla="*/ 0 h 963231"/>
                <a:gd name="connsiteX0" fmla="*/ 175415 w 2551679"/>
                <a:gd name="connsiteY0" fmla="*/ 0 h 963231"/>
                <a:gd name="connsiteX1" fmla="*/ 2100977 w 2551679"/>
                <a:gd name="connsiteY1" fmla="*/ 0 h 963231"/>
                <a:gd name="connsiteX2" fmla="*/ 2551679 w 2551679"/>
                <a:gd name="connsiteY2" fmla="*/ 475971 h 963231"/>
                <a:gd name="connsiteX3" fmla="*/ 2075708 w 2551679"/>
                <a:gd name="connsiteY3" fmla="*/ 951942 h 963231"/>
                <a:gd name="connsiteX4" fmla="*/ 0 w 2551679"/>
                <a:gd name="connsiteY4" fmla="*/ 963231 h 963231"/>
                <a:gd name="connsiteX5" fmla="*/ 175415 w 2551679"/>
                <a:gd name="connsiteY5" fmla="*/ 0 h 963231"/>
                <a:gd name="connsiteX0" fmla="*/ 175415 w 2551679"/>
                <a:gd name="connsiteY0" fmla="*/ 0 h 963231"/>
                <a:gd name="connsiteX1" fmla="*/ 2100977 w 2551679"/>
                <a:gd name="connsiteY1" fmla="*/ 0 h 963231"/>
                <a:gd name="connsiteX2" fmla="*/ 2551679 w 2551679"/>
                <a:gd name="connsiteY2" fmla="*/ 475971 h 963231"/>
                <a:gd name="connsiteX3" fmla="*/ 2159938 w 2551679"/>
                <a:gd name="connsiteY3" fmla="*/ 938690 h 963231"/>
                <a:gd name="connsiteX4" fmla="*/ 0 w 2551679"/>
                <a:gd name="connsiteY4" fmla="*/ 963231 h 963231"/>
                <a:gd name="connsiteX5" fmla="*/ 175415 w 2551679"/>
                <a:gd name="connsiteY5" fmla="*/ 0 h 963231"/>
                <a:gd name="connsiteX0" fmla="*/ 175415 w 2551679"/>
                <a:gd name="connsiteY0" fmla="*/ 0 h 963231"/>
                <a:gd name="connsiteX1" fmla="*/ 2176784 w 2551679"/>
                <a:gd name="connsiteY1" fmla="*/ 0 h 963231"/>
                <a:gd name="connsiteX2" fmla="*/ 2551679 w 2551679"/>
                <a:gd name="connsiteY2" fmla="*/ 475971 h 963231"/>
                <a:gd name="connsiteX3" fmla="*/ 2159938 w 2551679"/>
                <a:gd name="connsiteY3" fmla="*/ 938690 h 963231"/>
                <a:gd name="connsiteX4" fmla="*/ 0 w 2551679"/>
                <a:gd name="connsiteY4" fmla="*/ 963231 h 963231"/>
                <a:gd name="connsiteX5" fmla="*/ 175415 w 2551679"/>
                <a:gd name="connsiteY5" fmla="*/ 0 h 96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1679" h="963231">
                  <a:moveTo>
                    <a:pt x="175415" y="0"/>
                  </a:moveTo>
                  <a:lnTo>
                    <a:pt x="2176784" y="0"/>
                  </a:lnTo>
                  <a:lnTo>
                    <a:pt x="2551679" y="475971"/>
                  </a:lnTo>
                  <a:lnTo>
                    <a:pt x="2159938" y="938690"/>
                  </a:lnTo>
                  <a:lnTo>
                    <a:pt x="0" y="963231"/>
                  </a:lnTo>
                  <a:lnTo>
                    <a:pt x="175415" y="0"/>
                  </a:lnTo>
                  <a:close/>
                </a:path>
              </a:pathLst>
            </a:custGeom>
            <a:solidFill>
              <a:srgbClr val="FF006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5738"/>
              <a:r>
                <a:rPr lang="ja-JP" altLang="en-US" sz="3200" b="1" dirty="0">
                  <a:solidFill>
                    <a:srgbClr val="00B0F0"/>
                  </a:solidFill>
                  <a:latin typeface="Arial" panose="020B0604020202020204" pitchFamily="34" charset="0"/>
                  <a:ea typeface="Meiryo UI" panose="020B0604030504040204" pitchFamily="50" charset="-128"/>
                  <a:cs typeface="Arial" panose="020B0604020202020204" pitchFamily="34" charset="0"/>
                </a:rPr>
                <a:t>台湾</a:t>
              </a:r>
              <a:r>
                <a:rPr lang="ja-JP" altLang="en-US" sz="2800" b="1" dirty="0">
                  <a:solidFill>
                    <a:schemeClr val="bg1"/>
                  </a:solidFill>
                  <a:latin typeface="Arial" panose="020B0604020202020204" pitchFamily="34" charset="0"/>
                  <a:ea typeface="Meiryo UI" panose="020B0604030504040204" pitchFamily="50" charset="-128"/>
                  <a:cs typeface="Arial" panose="020B0604020202020204" pitchFamily="34" charset="0"/>
                </a:rPr>
                <a:t>から約</a:t>
              </a:r>
              <a:r>
                <a:rPr lang="en-US" altLang="ja-JP" sz="4400" b="1" dirty="0">
                  <a:solidFill>
                    <a:schemeClr val="bg1"/>
                  </a:solidFill>
                  <a:effectLst>
                    <a:outerShdw blurRad="50800" dist="38100" dir="8100000" algn="tr" rotWithShape="0">
                      <a:prstClr val="black">
                        <a:alpha val="40000"/>
                      </a:prstClr>
                    </a:outerShdw>
                  </a:effectLst>
                  <a:latin typeface="Arial" panose="020B0604020202020204" pitchFamily="34" charset="0"/>
                  <a:ea typeface="Meiryo UI" panose="020B0604030504040204" pitchFamily="50" charset="-128"/>
                  <a:cs typeface="Arial" panose="020B0604020202020204" pitchFamily="34" charset="0"/>
                </a:rPr>
                <a:t>150</a:t>
              </a:r>
              <a:r>
                <a:rPr lang="ja-JP" altLang="en-US" sz="2400" b="1" dirty="0">
                  <a:solidFill>
                    <a:schemeClr val="bg1"/>
                  </a:solidFill>
                  <a:latin typeface="Arial" panose="020B0604020202020204" pitchFamily="34" charset="0"/>
                  <a:ea typeface="Meiryo UI" panose="020B0604030504040204" pitchFamily="50" charset="-128"/>
                  <a:cs typeface="Arial" panose="020B0604020202020204" pitchFamily="34" charset="0"/>
                </a:rPr>
                <a:t>万円</a:t>
              </a:r>
              <a:endParaRPr lang="ja-JP" altLang="en-US" sz="36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p:txBody>
        </p:sp>
        <p:sp>
          <p:nvSpPr>
            <p:cNvPr id="4" name="正方形/長方形 3">
              <a:extLst>
                <a:ext uri="{FF2B5EF4-FFF2-40B4-BE49-F238E27FC236}">
                  <a16:creationId xmlns:a16="http://schemas.microsoft.com/office/drawing/2014/main" xmlns="" id="{EB99B2B6-2505-49C0-9926-57A76756EF36}"/>
                </a:ext>
              </a:extLst>
            </p:cNvPr>
            <p:cNvSpPr/>
            <p:nvPr/>
          </p:nvSpPr>
          <p:spPr>
            <a:xfrm>
              <a:off x="-7770024" y="946758"/>
              <a:ext cx="1368152" cy="55084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a:solidFill>
                    <a:srgbClr val="00B0F0"/>
                  </a:solidFill>
                  <a:latin typeface="Alegreya Sans SC Black" panose="00000A00000000000000" pitchFamily="2" charset="0"/>
                </a:rPr>
                <a:t>NEW</a:t>
              </a:r>
              <a:endParaRPr kumimoji="1" lang="ja-JP" altLang="en-US" sz="3600" dirty="0">
                <a:solidFill>
                  <a:srgbClr val="00B0F0"/>
                </a:solidFill>
                <a:latin typeface="Alegreya Sans SC Black" panose="00000A00000000000000" pitchFamily="2" charset="0"/>
              </a:endParaRPr>
            </a:p>
          </p:txBody>
        </p:sp>
      </p:grpSp>
    </p:spTree>
    <p:extLst>
      <p:ext uri="{BB962C8B-B14F-4D97-AF65-F5344CB8AC3E}">
        <p14:creationId xmlns:p14="http://schemas.microsoft.com/office/powerpoint/2010/main" xmlns="" val="314399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ppt_x"/>
                                          </p:val>
                                        </p:tav>
                                        <p:tav tm="100000">
                                          <p:val>
                                            <p:strVal val="#ppt_x"/>
                                          </p:val>
                                        </p:tav>
                                      </p:tavLst>
                                    </p:anim>
                                    <p:anim calcmode="lin" valueType="num">
                                      <p:cBhvr additive="base">
                                        <p:cTn id="21" dur="500" fill="hold"/>
                                        <p:tgtEl>
                                          <p:spTgt spid="18"/>
                                        </p:tgtEl>
                                        <p:attrNameLst>
                                          <p:attrName>ppt_y</p:attrName>
                                        </p:attrNameLst>
                                      </p:cBhvr>
                                      <p:tavLst>
                                        <p:tav tm="0">
                                          <p:val>
                                            <p:strVal val="0-#ppt_h/2"/>
                                          </p:val>
                                        </p:tav>
                                        <p:tav tm="100000">
                                          <p:val>
                                            <p:strVal val="#ppt_y"/>
                                          </p:val>
                                        </p:tav>
                                      </p:tavLst>
                                    </p:anim>
                                  </p:childTnLst>
                                </p:cTn>
                              </p:par>
                            </p:childTnLst>
                          </p:cTn>
                        </p:par>
                        <p:par>
                          <p:cTn id="22" fill="hold">
                            <p:stCondLst>
                              <p:cond delay="1000"/>
                            </p:stCondLst>
                            <p:childTnLst>
                              <p:par>
                                <p:cTn id="23" presetID="2" presetClass="entr" presetSubtype="1"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1"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ppt_x"/>
                                          </p:val>
                                        </p:tav>
                                        <p:tav tm="100000">
                                          <p:val>
                                            <p:strVal val="#ppt_x"/>
                                          </p:val>
                                        </p:tav>
                                      </p:tavLst>
                                    </p:anim>
                                    <p:anim calcmode="lin" valueType="num">
                                      <p:cBhvr additive="base">
                                        <p:cTn id="3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7" grpId="0" animBg="1"/>
      <p:bldP spid="15"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1764" y="1385394"/>
            <a:ext cx="8820472" cy="5139950"/>
          </a:xfrm>
        </p:spPr>
        <p:txBody>
          <a:bodyPr>
            <a:noAutofit/>
          </a:bodyPr>
          <a:lstStyle/>
          <a:p>
            <a:r>
              <a:rPr lang="ja-JP" altLang="en-US" sz="4700" spc="-170" dirty="0"/>
              <a:t> 日本のロータリー</a:t>
            </a:r>
            <a:r>
              <a:rPr lang="ja-JP" altLang="en-US" sz="4700" spc="-170" dirty="0">
                <a:ln>
                  <a:solidFill>
                    <a:schemeClr val="tx1"/>
                  </a:solidFill>
                </a:ln>
                <a:solidFill>
                  <a:srgbClr val="FFFF00"/>
                </a:solidFill>
              </a:rPr>
              <a:t>独自</a:t>
            </a:r>
            <a:r>
              <a:rPr lang="ja-JP" altLang="en-US" sz="4700" spc="-170" dirty="0"/>
              <a:t>の事業</a:t>
            </a:r>
            <a:r>
              <a:rPr lang="en-US" altLang="ja-JP" sz="4700" spc="-170" dirty="0"/>
              <a:t/>
            </a:r>
            <a:br>
              <a:rPr lang="en-US" altLang="ja-JP" sz="4700" spc="-170" dirty="0"/>
            </a:br>
            <a:r>
              <a:rPr lang="ja-JP" altLang="en-US" sz="4700" spc="-170" dirty="0"/>
              <a:t>（</a:t>
            </a:r>
            <a:r>
              <a:rPr lang="ja-JP" altLang="en-US" sz="4700" u="sng" spc="-170" dirty="0">
                <a:solidFill>
                  <a:srgbClr val="FF0000"/>
                </a:solidFill>
              </a:rPr>
              <a:t>日本全国</a:t>
            </a:r>
            <a:r>
              <a:rPr lang="en-US" altLang="ja-JP" sz="4700" u="sng" spc="-170" dirty="0">
                <a:solidFill>
                  <a:srgbClr val="FF0000"/>
                </a:solidFill>
              </a:rPr>
              <a:t>34</a:t>
            </a:r>
            <a:r>
              <a:rPr lang="ja-JP" altLang="en-US" sz="4700" u="sng" spc="-170" dirty="0">
                <a:solidFill>
                  <a:srgbClr val="FF0000"/>
                </a:solidFill>
              </a:rPr>
              <a:t>地区の合同活動</a:t>
            </a:r>
            <a:r>
              <a:rPr lang="ja-JP" altLang="en-US" sz="4700" spc="-170" dirty="0"/>
              <a:t>）</a:t>
            </a:r>
            <a:endParaRPr lang="en-US" altLang="ja-JP" sz="4700" spc="-170" dirty="0"/>
          </a:p>
          <a:p>
            <a:pPr>
              <a:spcBef>
                <a:spcPts val="1800"/>
              </a:spcBef>
            </a:pPr>
            <a:r>
              <a:rPr lang="ja-JP" altLang="en-US" sz="4700" spc="-170" dirty="0"/>
              <a:t> 日本で学ぶ</a:t>
            </a:r>
            <a:r>
              <a:rPr lang="ja-JP" altLang="en-US" sz="4700" spc="-170" dirty="0">
                <a:ln>
                  <a:solidFill>
                    <a:schemeClr val="tx1"/>
                  </a:solidFill>
                </a:ln>
                <a:solidFill>
                  <a:srgbClr val="FFFF00"/>
                </a:solidFill>
              </a:rPr>
              <a:t>外国人留学生</a:t>
            </a:r>
            <a:r>
              <a:rPr lang="ja-JP" altLang="en-US" sz="4700" spc="-170" dirty="0"/>
              <a:t>の支援</a:t>
            </a:r>
            <a:r>
              <a:rPr lang="en-US" altLang="ja-JP" sz="4700" spc="-170" dirty="0"/>
              <a:t/>
            </a:r>
            <a:br>
              <a:rPr lang="en-US" altLang="ja-JP" sz="4700" spc="-170" dirty="0"/>
            </a:br>
            <a:r>
              <a:rPr lang="ja-JP" altLang="en-US" sz="4700" spc="-170" dirty="0"/>
              <a:t>（</a:t>
            </a:r>
            <a:r>
              <a:rPr lang="ja-JP" altLang="en-US" sz="4700" u="sng" spc="-170" dirty="0">
                <a:solidFill>
                  <a:srgbClr val="FF0000"/>
                </a:solidFill>
              </a:rPr>
              <a:t>公益財団法人を設立し運営</a:t>
            </a:r>
            <a:r>
              <a:rPr lang="ja-JP" altLang="en-US" sz="4700" spc="-170" dirty="0"/>
              <a:t>）</a:t>
            </a:r>
            <a:endParaRPr lang="en-US" altLang="ja-JP" sz="4700" spc="-170" dirty="0"/>
          </a:p>
          <a:p>
            <a:pPr>
              <a:spcBef>
                <a:spcPts val="1800"/>
              </a:spcBef>
            </a:pPr>
            <a:r>
              <a:rPr lang="ja-JP" altLang="en-US" sz="4700" spc="-170" dirty="0">
                <a:solidFill>
                  <a:srgbClr val="FFFF00"/>
                </a:solidFill>
              </a:rPr>
              <a:t> </a:t>
            </a:r>
            <a:r>
              <a:rPr lang="ja-JP" altLang="en-US" sz="4700" spc="-170" dirty="0">
                <a:ln>
                  <a:solidFill>
                    <a:schemeClr val="tx1"/>
                  </a:solidFill>
                </a:ln>
                <a:solidFill>
                  <a:srgbClr val="FFFF00"/>
                </a:solidFill>
              </a:rPr>
              <a:t>世話クラブ・カウンセラー制度</a:t>
            </a:r>
            <a:r>
              <a:rPr lang="en-US" altLang="ja-JP" sz="4700" spc="-170" dirty="0">
                <a:solidFill>
                  <a:srgbClr val="D52B68"/>
                </a:solidFill>
              </a:rPr>
              <a:t/>
            </a:r>
            <a:br>
              <a:rPr lang="en-US" altLang="ja-JP" sz="4700" spc="-170" dirty="0">
                <a:solidFill>
                  <a:srgbClr val="D52B68"/>
                </a:solidFill>
              </a:rPr>
            </a:br>
            <a:r>
              <a:rPr lang="ja-JP" altLang="en-US" sz="4700" spc="-170" dirty="0"/>
              <a:t>で交流を重視</a:t>
            </a:r>
            <a:endParaRPr lang="en-US" altLang="ja-JP" sz="4700" spc="-170" dirty="0"/>
          </a:p>
          <a:p>
            <a:pPr>
              <a:spcBef>
                <a:spcPts val="1800"/>
              </a:spcBef>
            </a:pPr>
            <a:endParaRPr lang="en-US" altLang="ja-JP" sz="4700" spc="-170" dirty="0"/>
          </a:p>
        </p:txBody>
      </p:sp>
      <p:sp>
        <p:nvSpPr>
          <p:cNvPr id="2" name="タイトル 1"/>
          <p:cNvSpPr>
            <a:spLocks noGrp="1"/>
          </p:cNvSpPr>
          <p:nvPr>
            <p:ph type="title"/>
          </p:nvPr>
        </p:nvSpPr>
        <p:spPr/>
        <p:txBody>
          <a:bodyPr/>
          <a:lstStyle/>
          <a:p>
            <a:r>
              <a:rPr kumimoji="1" lang="ja-JP" altLang="en-US" dirty="0"/>
              <a:t>米山奨学事業の概要</a:t>
            </a:r>
          </a:p>
        </p:txBody>
      </p:sp>
    </p:spTree>
    <p:extLst>
      <p:ext uri="{BB962C8B-B14F-4D97-AF65-F5344CB8AC3E}">
        <p14:creationId xmlns:p14="http://schemas.microsoft.com/office/powerpoint/2010/main" xmlns="" val="58265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03 広報委員会\●豆辞典\2012-13_豆辞典\入稿\p3-4_古沢丈作氏.jpg"/>
          <p:cNvPicPr>
            <a:picLocks noChangeAspect="1" noChangeArrowheads="1"/>
          </p:cNvPicPr>
          <p:nvPr/>
        </p:nvPicPr>
        <p:blipFill rotWithShape="1">
          <a:blip r:embed="rId3" cstate="screen">
            <a:extLst>
              <a:ext uri="{28A0092B-C50C-407E-A947-70E740481C1C}">
                <a14:useLocalDpi xmlns:a14="http://schemas.microsoft.com/office/drawing/2010/main" xmlns=""/>
              </a:ext>
            </a:extLst>
          </a:blip>
          <a:srcRect/>
          <a:stretch/>
        </p:blipFill>
        <p:spPr bwMode="auto">
          <a:xfrm>
            <a:off x="6980438" y="3959835"/>
            <a:ext cx="2163562" cy="2898167"/>
          </a:xfrm>
          <a:prstGeom prst="rect">
            <a:avLst/>
          </a:prstGeom>
          <a:noFill/>
        </p:spPr>
      </p:pic>
      <p:pic>
        <p:nvPicPr>
          <p:cNvPr id="4" name="Picture 1" descr="N:\03 広報委員会\images\梅吉・歴史\Mr.Yoneyama Umekichi_portrait.jpg"/>
          <p:cNvPicPr>
            <a:picLocks noChangeAspect="1" noChangeArrowheads="1"/>
          </p:cNvPicPr>
          <p:nvPr/>
        </p:nvPicPr>
        <p:blipFill rotWithShape="1">
          <a:blip r:embed="rId4" cstate="screen">
            <a:grayscl/>
            <a:extLst>
              <a:ext uri="{28A0092B-C50C-407E-A947-70E740481C1C}">
                <a14:useLocalDpi xmlns:a14="http://schemas.microsoft.com/office/drawing/2010/main" xmlns=""/>
              </a:ext>
            </a:extLst>
          </a:blip>
          <a:srcRect/>
          <a:stretch/>
        </p:blipFill>
        <p:spPr bwMode="auto">
          <a:xfrm>
            <a:off x="6980438" y="1212730"/>
            <a:ext cx="2163562" cy="2792334"/>
          </a:xfrm>
          <a:prstGeom prst="rect">
            <a:avLst/>
          </a:prstGeom>
          <a:noFill/>
        </p:spPr>
      </p:pic>
      <p:sp>
        <p:nvSpPr>
          <p:cNvPr id="2" name="タイトル 1"/>
          <p:cNvSpPr>
            <a:spLocks noGrp="1"/>
          </p:cNvSpPr>
          <p:nvPr>
            <p:ph type="title"/>
          </p:nvPr>
        </p:nvSpPr>
        <p:spPr/>
        <p:txBody>
          <a:bodyPr/>
          <a:lstStyle/>
          <a:p>
            <a:r>
              <a:rPr kumimoji="1" lang="ja-JP" altLang="en-US" dirty="0"/>
              <a:t>事業のはじまり</a:t>
            </a:r>
          </a:p>
        </p:txBody>
      </p:sp>
      <p:sp>
        <p:nvSpPr>
          <p:cNvPr id="3" name="コンテンツ プレースホルダー 2">
            <a:extLst>
              <a:ext uri="{FF2B5EF4-FFF2-40B4-BE49-F238E27FC236}">
                <a16:creationId xmlns:a16="http://schemas.microsoft.com/office/drawing/2014/main" xmlns="" id="{EDB93F86-CD4D-4405-AA41-619657EFFF31}"/>
              </a:ext>
            </a:extLst>
          </p:cNvPr>
          <p:cNvSpPr>
            <a:spLocks noGrp="1"/>
          </p:cNvSpPr>
          <p:nvPr>
            <p:ph idx="1"/>
          </p:nvPr>
        </p:nvSpPr>
        <p:spPr>
          <a:xfrm>
            <a:off x="323528" y="1268759"/>
            <a:ext cx="8686800" cy="5616021"/>
          </a:xfrm>
        </p:spPr>
        <p:txBody>
          <a:bodyPr>
            <a:normAutofit lnSpcReduction="10000"/>
          </a:bodyPr>
          <a:lstStyle/>
          <a:p>
            <a:r>
              <a:rPr lang="en-US" altLang="ja-JP" sz="4000" dirty="0"/>
              <a:t>1946</a:t>
            </a:r>
            <a:r>
              <a:rPr lang="ja-JP" altLang="en-US" sz="4000" dirty="0"/>
              <a:t>年 米山梅吉氏逝去</a:t>
            </a:r>
            <a:endParaRPr lang="en-US" altLang="ja-JP" sz="4000" dirty="0"/>
          </a:p>
          <a:p>
            <a:r>
              <a:rPr lang="en-US" altLang="ja-JP" sz="4000" dirty="0"/>
              <a:t>1949</a:t>
            </a:r>
            <a:r>
              <a:rPr lang="ja-JP" altLang="en-US" sz="4000" dirty="0"/>
              <a:t>年 日本のロータリーが</a:t>
            </a:r>
            <a:r>
              <a:rPr lang="en-US" altLang="ja-JP" sz="4000" dirty="0"/>
              <a:t/>
            </a:r>
            <a:br>
              <a:rPr lang="en-US" altLang="ja-JP" sz="4000" dirty="0"/>
            </a:br>
            <a:r>
              <a:rPr lang="ja-JP" altLang="en-US" sz="4000" dirty="0"/>
              <a:t>国際ロータリーへ復帰</a:t>
            </a:r>
            <a:endParaRPr lang="en-US" altLang="ja-JP" sz="4000" dirty="0"/>
          </a:p>
          <a:p>
            <a:pPr>
              <a:lnSpc>
                <a:spcPct val="105000"/>
              </a:lnSpc>
            </a:pPr>
            <a:r>
              <a:rPr lang="en-US" altLang="ja-JP" sz="4000" dirty="0"/>
              <a:t>1952</a:t>
            </a:r>
            <a:r>
              <a:rPr lang="ja-JP" altLang="en-US" sz="4000" dirty="0"/>
              <a:t>年 東京ＲＣが事業構想</a:t>
            </a:r>
            <a:r>
              <a:rPr lang="en-US" altLang="ja-JP" sz="4000" dirty="0"/>
              <a:t/>
            </a:r>
            <a:br>
              <a:rPr lang="en-US" altLang="ja-JP" sz="4000" dirty="0"/>
            </a:br>
            <a:r>
              <a:rPr lang="ja-JP" altLang="en-US" sz="4000" dirty="0"/>
              <a:t>　　　　“</a:t>
            </a:r>
            <a:r>
              <a:rPr lang="ja-JP" altLang="en-US" sz="4000" dirty="0">
                <a:ln>
                  <a:solidFill>
                    <a:schemeClr val="tx1"/>
                  </a:solidFill>
                </a:ln>
                <a:solidFill>
                  <a:srgbClr val="FFFF00"/>
                </a:solidFill>
              </a:rPr>
              <a:t>平和日本</a:t>
            </a:r>
            <a:r>
              <a:rPr lang="ja-JP" altLang="en-US" sz="4000" dirty="0"/>
              <a:t>”を世界へ </a:t>
            </a:r>
            <a:r>
              <a:rPr lang="en-US" altLang="ja-JP" sz="4000" dirty="0"/>
              <a:t/>
            </a:r>
            <a:br>
              <a:rPr lang="en-US" altLang="ja-JP" sz="4000" dirty="0"/>
            </a:br>
            <a:r>
              <a:rPr lang="en-US" altLang="ja-JP" sz="3400" spc="-170" dirty="0">
                <a:solidFill>
                  <a:schemeClr val="tx1">
                    <a:lumMod val="65000"/>
                    <a:lumOff val="35000"/>
                  </a:schemeClr>
                </a:solidFill>
              </a:rPr>
              <a:t>(</a:t>
            </a:r>
            <a:r>
              <a:rPr lang="ja-JP" altLang="en-US" sz="3400" spc="-170" dirty="0">
                <a:solidFill>
                  <a:schemeClr val="tx1">
                    <a:lumMod val="65000"/>
                    <a:lumOff val="35000"/>
                  </a:schemeClr>
                </a:solidFill>
              </a:rPr>
              <a:t>日本の友人を増やし 平和を</a:t>
            </a:r>
            <a:r>
              <a:rPr lang="en-US" altLang="ja-JP" sz="3400" spc="-170" dirty="0">
                <a:solidFill>
                  <a:schemeClr val="tx1">
                    <a:lumMod val="65000"/>
                    <a:lumOff val="35000"/>
                  </a:schemeClr>
                </a:solidFill>
              </a:rPr>
              <a:t/>
            </a:r>
            <a:br>
              <a:rPr lang="en-US" altLang="ja-JP" sz="3400" spc="-170" dirty="0">
                <a:solidFill>
                  <a:schemeClr val="tx1">
                    <a:lumMod val="65000"/>
                    <a:lumOff val="35000"/>
                  </a:schemeClr>
                </a:solidFill>
              </a:rPr>
            </a:br>
            <a:r>
              <a:rPr lang="ja-JP" altLang="en-US" sz="3400" spc="-170" dirty="0">
                <a:solidFill>
                  <a:schemeClr val="tx1">
                    <a:lumMod val="65000"/>
                    <a:lumOff val="35000"/>
                  </a:schemeClr>
                </a:solidFill>
              </a:rPr>
              <a:t>実践する人材を育てる</a:t>
            </a:r>
            <a:r>
              <a:rPr lang="en-US" altLang="ja-JP" sz="3400" spc="-170" dirty="0">
                <a:solidFill>
                  <a:schemeClr val="tx1">
                    <a:lumMod val="65000"/>
                    <a:lumOff val="35000"/>
                  </a:schemeClr>
                </a:solidFill>
              </a:rPr>
              <a:t>)</a:t>
            </a:r>
            <a:endParaRPr lang="ja-JP" altLang="en-US" sz="3400" spc="-170" dirty="0">
              <a:solidFill>
                <a:schemeClr val="tx1">
                  <a:lumMod val="65000"/>
                  <a:lumOff val="35000"/>
                </a:schemeClr>
              </a:solidFill>
            </a:endParaRPr>
          </a:p>
          <a:p>
            <a:r>
              <a:rPr lang="en-US" altLang="ja-JP" sz="4000" dirty="0"/>
              <a:t>1957</a:t>
            </a:r>
            <a:r>
              <a:rPr lang="ja-JP" altLang="en-US" sz="4000" dirty="0"/>
              <a:t>年 日本全国の組織へ</a:t>
            </a:r>
          </a:p>
          <a:p>
            <a:r>
              <a:rPr lang="en-US" altLang="zh-TW" sz="4000" dirty="0"/>
              <a:t>1967</a:t>
            </a:r>
            <a:r>
              <a:rPr lang="zh-TW" altLang="en-US" sz="4000" dirty="0"/>
              <a:t>年 財団法人設立</a:t>
            </a:r>
            <a:endParaRPr kumimoji="1" lang="ja-JP" altLang="en-US" sz="4000" dirty="0"/>
          </a:p>
        </p:txBody>
      </p:sp>
      <p:sp>
        <p:nvSpPr>
          <p:cNvPr id="8" name="正方形/長方形 7"/>
          <p:cNvSpPr/>
          <p:nvPr/>
        </p:nvSpPr>
        <p:spPr>
          <a:xfrm>
            <a:off x="791580" y="3764940"/>
            <a:ext cx="1836204" cy="528156"/>
          </a:xfrm>
          <a:prstGeom prst="rect">
            <a:avLst/>
          </a:prstGeom>
          <a:solidFill>
            <a:srgbClr val="FFFF79"/>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spcBef>
                <a:spcPct val="20000"/>
              </a:spcBef>
            </a:pPr>
            <a:r>
              <a:rPr lang="ja-JP" altLang="en-US" sz="3200" b="1" spc="-150" dirty="0">
                <a:solidFill>
                  <a:schemeClr val="tx1"/>
                </a:solidFill>
                <a:latin typeface="游ゴシック" panose="020B0400000000000000" pitchFamily="50" charset="-128"/>
                <a:ea typeface="游ゴシック" panose="020B0400000000000000" pitchFamily="50" charset="-128"/>
              </a:rPr>
              <a:t>米山基金</a:t>
            </a:r>
          </a:p>
        </p:txBody>
      </p:sp>
    </p:spTree>
    <p:extLst>
      <p:ext uri="{BB962C8B-B14F-4D97-AF65-F5344CB8AC3E}">
        <p14:creationId xmlns:p14="http://schemas.microsoft.com/office/powerpoint/2010/main" xmlns="" val="4214112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 xmlns:a16="http://schemas.microsoft.com/office/drawing/2014/main" id="{A14D1A21-4DEC-46F8-9187-63FF02EF11AA}"/>
              </a:ext>
            </a:extLst>
          </p:cNvPr>
          <p:cNvSpPr/>
          <p:nvPr/>
        </p:nvSpPr>
        <p:spPr>
          <a:xfrm>
            <a:off x="3635896" y="3284984"/>
            <a:ext cx="3456384"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p:txBody>
          <a:bodyPr/>
          <a:lstStyle/>
          <a:p>
            <a:r>
              <a:rPr kumimoji="1" lang="ja-JP" altLang="en-US" sz="3600" dirty="0" smtClean="0"/>
              <a:t>　　　　       設立趣意書</a:t>
            </a:r>
            <a:endParaRPr kumimoji="1" lang="ja-JP" altLang="en-US" sz="3600" dirty="0"/>
          </a:p>
        </p:txBody>
      </p:sp>
      <p:sp>
        <p:nvSpPr>
          <p:cNvPr id="3" name="コンテンツ プレースホルダー 2"/>
          <p:cNvSpPr>
            <a:spLocks noGrp="1"/>
          </p:cNvSpPr>
          <p:nvPr>
            <p:ph idx="1"/>
          </p:nvPr>
        </p:nvSpPr>
        <p:spPr>
          <a:xfrm>
            <a:off x="251520" y="692696"/>
            <a:ext cx="8892480" cy="5877272"/>
          </a:xfrm>
        </p:spPr>
        <p:txBody>
          <a:bodyPr>
            <a:noAutofit/>
          </a:bodyPr>
          <a:lstStyle/>
          <a:p>
            <a:endParaRPr lang="en-US" altLang="ja-JP" sz="2000" dirty="0" smtClean="0"/>
          </a:p>
          <a:p>
            <a:r>
              <a:rPr lang="ja-JP" altLang="ja-JP" sz="2400" dirty="0" smtClean="0"/>
              <a:t>この法人は、</a:t>
            </a:r>
            <a:r>
              <a:rPr lang="ja-JP" altLang="ja-JP" sz="2400" u="sng" dirty="0" smtClean="0">
                <a:solidFill>
                  <a:srgbClr val="FF0000"/>
                </a:solidFill>
              </a:rPr>
              <a:t>主としてアジア諸国、又はその他のロータリー所在</a:t>
            </a:r>
            <a:r>
              <a:rPr lang="ja-JP" altLang="ja-JP" sz="2400" dirty="0" smtClean="0">
                <a:solidFill>
                  <a:srgbClr val="FF0000"/>
                </a:solidFill>
              </a:rPr>
              <a:t>国の学生又は学者に対し、わが国において勉強又は研究するための奨学金を支給し、よってロータリーの理想とする国際理解と親善に寄与することを目的として設立する。</a:t>
            </a:r>
          </a:p>
          <a:p>
            <a:r>
              <a:rPr lang="ja-JP" altLang="ja-JP" sz="2400" dirty="0" smtClean="0"/>
              <a:t>　この法人は、昭和</a:t>
            </a:r>
            <a:r>
              <a:rPr lang="en-US" altLang="ja-JP" sz="2400" dirty="0" smtClean="0"/>
              <a:t>24</a:t>
            </a:r>
            <a:r>
              <a:rPr lang="ja-JP" altLang="ja-JP" sz="2400" dirty="0" smtClean="0"/>
              <a:t>年に東京ロータリー倶楽部が設定し、昭和</a:t>
            </a:r>
            <a:r>
              <a:rPr lang="en-US" altLang="ja-JP" sz="2400" dirty="0" smtClean="0"/>
              <a:t>32</a:t>
            </a:r>
            <a:r>
              <a:rPr lang="ja-JP" altLang="ja-JP" sz="2400" dirty="0" smtClean="0"/>
              <a:t>年に全国のロータリークラブに参加を求めて以来、逐年発展し、今や在日全ロータリークラブの共同事業となり、国際留学生に対する奨学金の支給を通じて、所期の目的たる国際理解と親善にも多大の成果を収めつつある、ロータリー米山記念奨学会の事業と財産を継承し、法人化によってその基礎を確立し、今後一層奨学事業の発展を期するため設立されるものである。</a:t>
            </a:r>
          </a:p>
          <a:p>
            <a:r>
              <a:rPr lang="ja-JP" altLang="ja-JP" sz="2400" dirty="0" smtClean="0"/>
              <a:t>この法人は、</a:t>
            </a:r>
            <a:r>
              <a:rPr lang="ja-JP" altLang="ja-JP" sz="2400" dirty="0" smtClean="0">
                <a:solidFill>
                  <a:srgbClr val="FF0000"/>
                </a:solidFill>
              </a:rPr>
              <a:t>全国ロータリークラブの寄付を主たる財源とし、ロータリー会員によって運営され、ロータリー目的達成に寄与することを目的としている。</a:t>
            </a:r>
          </a:p>
          <a:p>
            <a:r>
              <a:rPr lang="ja-JP" altLang="ja-JP" sz="2400" dirty="0" smtClean="0"/>
              <a:t>昭和</a:t>
            </a:r>
            <a:r>
              <a:rPr lang="en-US" altLang="ja-JP" sz="2400" dirty="0" smtClean="0"/>
              <a:t>42</a:t>
            </a:r>
            <a:r>
              <a:rPr lang="ja-JP" altLang="ja-JP" sz="2400" dirty="0" smtClean="0"/>
              <a:t>年</a:t>
            </a:r>
          </a:p>
          <a:p>
            <a:pPr>
              <a:spcBef>
                <a:spcPts val="1800"/>
              </a:spcBef>
            </a:pPr>
            <a:endParaRPr lang="en-US" altLang="ja-JP" sz="2400" spc="-170" dirty="0"/>
          </a:p>
        </p:txBody>
      </p:sp>
    </p:spTree>
    <p:extLst>
      <p:ext uri="{BB962C8B-B14F-4D97-AF65-F5344CB8AC3E}">
        <p14:creationId xmlns="" xmlns:p14="http://schemas.microsoft.com/office/powerpoint/2010/main" val="58265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国内最大級の奨学生数</a:t>
            </a:r>
          </a:p>
        </p:txBody>
      </p:sp>
      <p:sp>
        <p:nvSpPr>
          <p:cNvPr id="10" name="タイトル 1">
            <a:extLst>
              <a:ext uri="{FF2B5EF4-FFF2-40B4-BE49-F238E27FC236}">
                <a16:creationId xmlns:a16="http://schemas.microsoft.com/office/drawing/2014/main" xmlns="" id="{8E2EE9AF-0A31-4540-ABBC-7A2E19E3B4E6}"/>
              </a:ext>
            </a:extLst>
          </p:cNvPr>
          <p:cNvSpPr txBox="1">
            <a:spLocks/>
          </p:cNvSpPr>
          <p:nvPr/>
        </p:nvSpPr>
        <p:spPr bwMode="white">
          <a:xfrm>
            <a:off x="5796136" y="6381328"/>
            <a:ext cx="3456384" cy="576064"/>
          </a:xfrm>
          <a:prstGeom prst="rect">
            <a:avLst/>
          </a:prstGeom>
        </p:spPr>
        <p:txBody>
          <a:bodyPr vert="horz" lIns="91440" tIns="45720" rIns="91440" bIns="45720" rtlCol="0" anchor="ctr">
            <a:noAutofit/>
          </a:bodyPr>
          <a:lstStyle>
            <a:lvl1pPr marL="0" algn="l" defTabSz="914400" rtl="0" eaLnBrk="1" latinLnBrk="0" hangingPunct="1">
              <a:spcBef>
                <a:spcPct val="0"/>
              </a:spcBef>
              <a:buNone/>
              <a:defRPr kumimoji="1" lang="ja-JP" altLang="en-US" sz="5600" b="1" kern="1200" spc="-150" dirty="0">
                <a:solidFill>
                  <a:schemeClr val="tx1"/>
                </a:solidFill>
                <a:latin typeface="游ゴシック" panose="020B0400000000000000" pitchFamily="50" charset="-128"/>
                <a:ea typeface="游ゴシック" panose="020B0400000000000000" pitchFamily="50" charset="-128"/>
                <a:cs typeface="+mj-cs"/>
              </a:defRPr>
            </a:lvl1pPr>
          </a:lstStyle>
          <a:p>
            <a:pPr algn="r"/>
            <a:r>
              <a:rPr lang="ja-JP" altLang="en-US" sz="1800" dirty="0"/>
              <a:t>（</a:t>
            </a:r>
            <a:r>
              <a:rPr lang="en-US" altLang="ja-JP" sz="1800" dirty="0"/>
              <a:t>2021</a:t>
            </a:r>
            <a:r>
              <a:rPr lang="ja-JP" altLang="en-US" sz="1800" dirty="0"/>
              <a:t>年</a:t>
            </a:r>
            <a:r>
              <a:rPr lang="en-US" altLang="ja-JP" sz="1800" dirty="0"/>
              <a:t>7</a:t>
            </a:r>
            <a:r>
              <a:rPr lang="ja-JP" altLang="en-US" sz="1800" dirty="0"/>
              <a:t>月現在）</a:t>
            </a:r>
          </a:p>
        </p:txBody>
      </p:sp>
      <p:sp>
        <p:nvSpPr>
          <p:cNvPr id="11" name="コンテンツ プレースホルダー 2">
            <a:extLst>
              <a:ext uri="{FF2B5EF4-FFF2-40B4-BE49-F238E27FC236}">
                <a16:creationId xmlns:a16="http://schemas.microsoft.com/office/drawing/2014/main" xmlns="" id="{6E707466-B72F-44EA-98AF-AEB6A9958532}"/>
              </a:ext>
            </a:extLst>
          </p:cNvPr>
          <p:cNvSpPr txBox="1">
            <a:spLocks/>
          </p:cNvSpPr>
          <p:nvPr/>
        </p:nvSpPr>
        <p:spPr>
          <a:xfrm>
            <a:off x="1763688" y="1196752"/>
            <a:ext cx="1944216" cy="864096"/>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440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90000"/>
              </a:lnSpc>
              <a:buNone/>
              <a:tabLst>
                <a:tab pos="3494088" algn="l"/>
              </a:tabLst>
            </a:pPr>
            <a:r>
              <a:rPr lang="en-US" altLang="ja-JP" sz="5400" b="1" dirty="0">
                <a:ln>
                  <a:solidFill>
                    <a:schemeClr val="tx1"/>
                  </a:solidFill>
                </a:ln>
                <a:solidFill>
                  <a:srgbClr val="FFC000"/>
                </a:solidFill>
              </a:rPr>
              <a:t>910</a:t>
            </a:r>
            <a:r>
              <a:rPr lang="ja-JP" altLang="en-US" sz="3200" dirty="0"/>
              <a:t>人</a:t>
            </a:r>
            <a:endParaRPr lang="ja-JP" altLang="en-US" dirty="0"/>
          </a:p>
        </p:txBody>
      </p:sp>
      <p:sp>
        <p:nvSpPr>
          <p:cNvPr id="12" name="テキスト ボックス 11">
            <a:extLst>
              <a:ext uri="{FF2B5EF4-FFF2-40B4-BE49-F238E27FC236}">
                <a16:creationId xmlns:a16="http://schemas.microsoft.com/office/drawing/2014/main" xmlns="" id="{39DFAAE4-6745-46C7-BFB1-67FAC559B43D}"/>
              </a:ext>
            </a:extLst>
          </p:cNvPr>
          <p:cNvSpPr txBox="1"/>
          <p:nvPr/>
        </p:nvSpPr>
        <p:spPr>
          <a:xfrm>
            <a:off x="467544" y="1196752"/>
            <a:ext cx="1296144" cy="867930"/>
          </a:xfrm>
          <a:prstGeom prst="rect">
            <a:avLst/>
          </a:prstGeom>
          <a:noFill/>
        </p:spPr>
        <p:txBody>
          <a:bodyPr wrap="square" rtlCol="0">
            <a:spAutoFit/>
          </a:bodyPr>
          <a:lstStyle/>
          <a:p>
            <a:pPr algn="dist">
              <a:lnSpc>
                <a:spcPct val="90000"/>
              </a:lnSpc>
            </a:pPr>
            <a:r>
              <a:rPr lang="en-US" altLang="ja-JP" sz="2800" dirty="0">
                <a:latin typeface="HGP創英角ｺﾞｼｯｸUB" panose="020B0900000000000000" pitchFamily="50" charset="-128"/>
                <a:ea typeface="HGP創英角ｺﾞｼｯｸUB" panose="020B0900000000000000" pitchFamily="50" charset="-128"/>
              </a:rPr>
              <a:t>2021</a:t>
            </a:r>
            <a:r>
              <a:rPr lang="ja-JP" altLang="en-US" sz="2800" dirty="0">
                <a:latin typeface="HGP創英角ｺﾞｼｯｸUB" panose="020B0900000000000000" pitchFamily="50" charset="-128"/>
                <a:ea typeface="HGP創英角ｺﾞｼｯｸUB" panose="020B0900000000000000" pitchFamily="50" charset="-128"/>
              </a:rPr>
              <a:t>学年度</a:t>
            </a:r>
          </a:p>
        </p:txBody>
      </p:sp>
      <p:sp>
        <p:nvSpPr>
          <p:cNvPr id="13" name="コンテンツ プレースホルダー 2">
            <a:extLst>
              <a:ext uri="{FF2B5EF4-FFF2-40B4-BE49-F238E27FC236}">
                <a16:creationId xmlns:a16="http://schemas.microsoft.com/office/drawing/2014/main" xmlns="" id="{43EDEB79-1BF9-4F68-99B3-154F43134059}"/>
              </a:ext>
            </a:extLst>
          </p:cNvPr>
          <p:cNvSpPr txBox="1">
            <a:spLocks/>
          </p:cNvSpPr>
          <p:nvPr/>
        </p:nvSpPr>
        <p:spPr>
          <a:xfrm>
            <a:off x="4860032" y="1196752"/>
            <a:ext cx="4255098" cy="864096"/>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440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90000"/>
              </a:lnSpc>
              <a:buNone/>
              <a:tabLst>
                <a:tab pos="3494088" algn="l"/>
              </a:tabLst>
            </a:pPr>
            <a:r>
              <a:rPr lang="ja-JP" altLang="en-US" dirty="0"/>
              <a:t>累計</a:t>
            </a:r>
            <a:r>
              <a:rPr lang="en-US" altLang="ja-JP" sz="5400" b="1" dirty="0">
                <a:ln w="12700">
                  <a:solidFill>
                    <a:schemeClr val="tx1"/>
                  </a:solidFill>
                </a:ln>
                <a:solidFill>
                  <a:srgbClr val="FFC000"/>
                </a:solidFill>
              </a:rPr>
              <a:t>22,267</a:t>
            </a:r>
            <a:r>
              <a:rPr lang="ja-JP" altLang="en-US" sz="3200" dirty="0">
                <a:ln>
                  <a:solidFill>
                    <a:schemeClr val="tx1"/>
                  </a:solidFill>
                </a:ln>
              </a:rPr>
              <a:t>人</a:t>
            </a:r>
            <a:endParaRPr lang="en-US" altLang="ja-JP" sz="2400" dirty="0">
              <a:ln>
                <a:solidFill>
                  <a:schemeClr val="tx1"/>
                </a:solidFill>
              </a:ln>
            </a:endParaRPr>
          </a:p>
          <a:p>
            <a:endParaRPr lang="ja-JP" altLang="en-US" dirty="0"/>
          </a:p>
        </p:txBody>
      </p:sp>
      <p:sp>
        <p:nvSpPr>
          <p:cNvPr id="16" name="テキスト ボックス 15">
            <a:extLst>
              <a:ext uri="{FF2B5EF4-FFF2-40B4-BE49-F238E27FC236}">
                <a16:creationId xmlns:a16="http://schemas.microsoft.com/office/drawing/2014/main" xmlns="" id="{005E22AC-DB33-4633-9FFF-40DB59230160}"/>
              </a:ext>
            </a:extLst>
          </p:cNvPr>
          <p:cNvSpPr txBox="1"/>
          <p:nvPr/>
        </p:nvSpPr>
        <p:spPr>
          <a:xfrm>
            <a:off x="5220075" y="2060848"/>
            <a:ext cx="3384375" cy="523220"/>
          </a:xfrm>
          <a:prstGeom prst="rect">
            <a:avLst/>
          </a:prstGeom>
          <a:solidFill>
            <a:schemeClr val="bg1"/>
          </a:solidFill>
          <a:ln>
            <a:solidFill>
              <a:schemeClr val="tx1">
                <a:lumMod val="95000"/>
                <a:lumOff val="5000"/>
              </a:schemeClr>
            </a:solidFill>
          </a:ln>
        </p:spPr>
        <p:txBody>
          <a:bodyPr wrap="square" rtlCol="0">
            <a:noAutofit/>
          </a:bodyPr>
          <a:lstStyle/>
          <a:p>
            <a:pPr algn="ctr"/>
            <a:r>
              <a:rPr lang="en-US" altLang="ja-JP" sz="2800" b="1" dirty="0">
                <a:latin typeface="ＭＳ ゴシック" panose="020B0609070205080204" pitchFamily="49" charset="-128"/>
                <a:ea typeface="ＭＳ ゴシック" panose="020B0609070205080204" pitchFamily="49" charset="-128"/>
              </a:rPr>
              <a:t>129</a:t>
            </a:r>
            <a:r>
              <a:rPr lang="ja-JP" altLang="en-US" sz="2400" b="1" dirty="0">
                <a:latin typeface="ＭＳ ゴシック" panose="020B0609070205080204" pitchFamily="49" charset="-128"/>
                <a:ea typeface="ＭＳ ゴシック" panose="020B0609070205080204" pitchFamily="49" charset="-128"/>
              </a:rPr>
              <a:t>の国と地域</a:t>
            </a:r>
          </a:p>
        </p:txBody>
      </p:sp>
      <p:graphicFrame>
        <p:nvGraphicFramePr>
          <p:cNvPr id="17" name="グラフ 16">
            <a:extLst>
              <a:ext uri="{FF2B5EF4-FFF2-40B4-BE49-F238E27FC236}">
                <a16:creationId xmlns:a16="http://schemas.microsoft.com/office/drawing/2014/main" xmlns="" id="{6C9ACDB7-D5A5-4152-961E-8C804D6D830A}"/>
              </a:ext>
            </a:extLst>
          </p:cNvPr>
          <p:cNvGraphicFramePr/>
          <p:nvPr>
            <p:extLst>
              <p:ext uri="{D42A27DB-BD31-4B8C-83A1-F6EECF244321}">
                <p14:modId xmlns:p14="http://schemas.microsoft.com/office/powerpoint/2010/main" xmlns="" val="3937312192"/>
              </p:ext>
            </p:extLst>
          </p:nvPr>
        </p:nvGraphicFramePr>
        <p:xfrm>
          <a:off x="-2052736" y="2689257"/>
          <a:ext cx="8742363" cy="3856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xmlns="" id="{CE160C2A-438A-4790-8504-9B7B15D83E6D}"/>
              </a:ext>
            </a:extLst>
          </p:cNvPr>
          <p:cNvGraphicFramePr/>
          <p:nvPr>
            <p:extLst>
              <p:ext uri="{D42A27DB-BD31-4B8C-83A1-F6EECF244321}">
                <p14:modId xmlns:p14="http://schemas.microsoft.com/office/powerpoint/2010/main" xmlns="" val="93152201"/>
              </p:ext>
            </p:extLst>
          </p:nvPr>
        </p:nvGraphicFramePr>
        <p:xfrm>
          <a:off x="2051720" y="2559536"/>
          <a:ext cx="7920879" cy="4126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984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7">
                                            <p:graphicEl>
                                              <a:chart seriesIdx="-4" categoryIdx="0" bldStep="category"/>
                                            </p:graphicEl>
                                          </p:spTgt>
                                        </p:tgtEl>
                                        <p:attrNameLst>
                                          <p:attrName>style.visibility</p:attrName>
                                        </p:attrNameLst>
                                      </p:cBhvr>
                                      <p:to>
                                        <p:strVal val="visible"/>
                                      </p:to>
                                    </p:set>
                                    <p:animEffect transition="in" filter="wheel(1)">
                                      <p:cBhvr>
                                        <p:cTn id="7" dur="500"/>
                                        <p:tgtEl>
                                          <p:spTgt spid="17">
                                            <p:graphicEl>
                                              <a:chart seriesIdx="-4" categoryIdx="0" bldStep="category"/>
                                            </p:graphicEl>
                                          </p:spTgt>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7">
                                            <p:graphicEl>
                                              <a:chart seriesIdx="-4" categoryIdx="1" bldStep="category"/>
                                            </p:graphicEl>
                                          </p:spTgt>
                                        </p:tgtEl>
                                        <p:attrNameLst>
                                          <p:attrName>style.visibility</p:attrName>
                                        </p:attrNameLst>
                                      </p:cBhvr>
                                      <p:to>
                                        <p:strVal val="visible"/>
                                      </p:to>
                                    </p:set>
                                    <p:animEffect transition="in" filter="wheel(1)">
                                      <p:cBhvr>
                                        <p:cTn id="11" dur="500"/>
                                        <p:tgtEl>
                                          <p:spTgt spid="17">
                                            <p:graphicEl>
                                              <a:chart seriesIdx="-4" categoryIdx="1" bldStep="category"/>
                                            </p:graphicEl>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7">
                                            <p:graphicEl>
                                              <a:chart seriesIdx="-4" categoryIdx="2" bldStep="category"/>
                                            </p:graphicEl>
                                          </p:spTgt>
                                        </p:tgtEl>
                                        <p:attrNameLst>
                                          <p:attrName>style.visibility</p:attrName>
                                        </p:attrNameLst>
                                      </p:cBhvr>
                                      <p:to>
                                        <p:strVal val="visible"/>
                                      </p:to>
                                    </p:set>
                                    <p:animEffect transition="in" filter="wheel(1)">
                                      <p:cBhvr>
                                        <p:cTn id="15" dur="500"/>
                                        <p:tgtEl>
                                          <p:spTgt spid="17">
                                            <p:graphicEl>
                                              <a:chart seriesIdx="-4" categoryIdx="2" bldStep="category"/>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graphicEl>
                                              <a:chart seriesIdx="-4" categoryIdx="3" bldStep="category"/>
                                            </p:graphicEl>
                                          </p:spTgt>
                                        </p:tgtEl>
                                        <p:attrNameLst>
                                          <p:attrName>style.visibility</p:attrName>
                                        </p:attrNameLst>
                                      </p:cBhvr>
                                      <p:to>
                                        <p:strVal val="visible"/>
                                      </p:to>
                                    </p:set>
                                    <p:animEffect transition="in" filter="wipe(down)">
                                      <p:cBhvr>
                                        <p:cTn id="19" dur="500"/>
                                        <p:tgtEl>
                                          <p:spTgt spid="17">
                                            <p:graphicEl>
                                              <a:chart seriesIdx="-4" categoryIdx="3" bldStep="category"/>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7">
                                            <p:graphicEl>
                                              <a:chart seriesIdx="-4" categoryIdx="4" bldStep="category"/>
                                            </p:graphicEl>
                                          </p:spTgt>
                                        </p:tgtEl>
                                        <p:attrNameLst>
                                          <p:attrName>style.visibility</p:attrName>
                                        </p:attrNameLst>
                                      </p:cBhvr>
                                      <p:to>
                                        <p:strVal val="visible"/>
                                      </p:to>
                                    </p:set>
                                    <p:animEffect transition="in" filter="wipe(down)">
                                      <p:cBhvr>
                                        <p:cTn id="23" dur="500"/>
                                        <p:tgtEl>
                                          <p:spTgt spid="17">
                                            <p:graphicEl>
                                              <a:chart seriesIdx="-4" categoryIdx="4" bldStep="category"/>
                                            </p:graphic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7">
                                            <p:graphicEl>
                                              <a:chart seriesIdx="-4" categoryIdx="5" bldStep="category"/>
                                            </p:graphicEl>
                                          </p:spTgt>
                                        </p:tgtEl>
                                        <p:attrNameLst>
                                          <p:attrName>style.visibility</p:attrName>
                                        </p:attrNameLst>
                                      </p:cBhvr>
                                      <p:to>
                                        <p:strVal val="visible"/>
                                      </p:to>
                                    </p:set>
                                    <p:animEffect transition="in" filter="wipe(down)">
                                      <p:cBhvr>
                                        <p:cTn id="27" dur="500"/>
                                        <p:tgtEl>
                                          <p:spTgt spid="17">
                                            <p:graphicEl>
                                              <a:chart seriesIdx="-4" categoryIdx="5" bldStep="category"/>
                                            </p:graphic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7">
                                            <p:graphicEl>
                                              <a:chart seriesIdx="-4" categoryIdx="6" bldStep="category"/>
                                            </p:graphicEl>
                                          </p:spTgt>
                                        </p:tgtEl>
                                        <p:attrNameLst>
                                          <p:attrName>style.visibility</p:attrName>
                                        </p:attrNameLst>
                                      </p:cBhvr>
                                      <p:to>
                                        <p:strVal val="visible"/>
                                      </p:to>
                                    </p:set>
                                    <p:animEffect transition="in" filter="wipe(down)">
                                      <p:cBhvr>
                                        <p:cTn id="31" dur="500"/>
                                        <p:tgtEl>
                                          <p:spTgt spid="17">
                                            <p:graphicEl>
                                              <a:chart seriesIdx="-4" categoryIdx="6" bldStep="category"/>
                                            </p:graphic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7">
                                            <p:graphicEl>
                                              <a:chart seriesIdx="-4" categoryIdx="7" bldStep="category"/>
                                            </p:graphicEl>
                                          </p:spTgt>
                                        </p:tgtEl>
                                        <p:attrNameLst>
                                          <p:attrName>style.visibility</p:attrName>
                                        </p:attrNameLst>
                                      </p:cBhvr>
                                      <p:to>
                                        <p:strVal val="visible"/>
                                      </p:to>
                                    </p:set>
                                    <p:animEffect transition="in" filter="wipe(down)">
                                      <p:cBhvr>
                                        <p:cTn id="35" dur="500"/>
                                        <p:tgtEl>
                                          <p:spTgt spid="17">
                                            <p:graphicEl>
                                              <a:chart seriesIdx="-4" categoryIdx="7" bldStep="category"/>
                                            </p:graphicEl>
                                          </p:spTgt>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7">
                                            <p:graphicEl>
                                              <a:chart seriesIdx="-4" categoryIdx="8" bldStep="category"/>
                                            </p:graphicEl>
                                          </p:spTgt>
                                        </p:tgtEl>
                                        <p:attrNameLst>
                                          <p:attrName>style.visibility</p:attrName>
                                        </p:attrNameLst>
                                      </p:cBhvr>
                                      <p:to>
                                        <p:strVal val="visible"/>
                                      </p:to>
                                    </p:set>
                                    <p:animEffect transition="in" filter="wipe(down)">
                                      <p:cBhvr>
                                        <p:cTn id="39" dur="500"/>
                                        <p:tgtEl>
                                          <p:spTgt spid="17">
                                            <p:graphicEl>
                                              <a:chart seriesIdx="-4" categoryIdx="8" bldStep="category"/>
                                            </p:graphicEl>
                                          </p:spTgt>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7">
                                            <p:graphicEl>
                                              <a:chart seriesIdx="-4" categoryIdx="9" bldStep="category"/>
                                            </p:graphicEl>
                                          </p:spTgt>
                                        </p:tgtEl>
                                        <p:attrNameLst>
                                          <p:attrName>style.visibility</p:attrName>
                                        </p:attrNameLst>
                                      </p:cBhvr>
                                      <p:to>
                                        <p:strVal val="visible"/>
                                      </p:to>
                                    </p:set>
                                    <p:animEffect transition="in" filter="wipe(down)">
                                      <p:cBhvr>
                                        <p:cTn id="43" dur="500"/>
                                        <p:tgtEl>
                                          <p:spTgt spid="17">
                                            <p:graphicEl>
                                              <a:chart seriesIdx="-4" categoryIdx="9" bldStep="category"/>
                                            </p:graphicEl>
                                          </p:spTgt>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7">
                                            <p:graphicEl>
                                              <a:chart seriesIdx="-4" categoryIdx="10" bldStep="category"/>
                                            </p:graphicEl>
                                          </p:spTgt>
                                        </p:tgtEl>
                                        <p:attrNameLst>
                                          <p:attrName>style.visibility</p:attrName>
                                        </p:attrNameLst>
                                      </p:cBhvr>
                                      <p:to>
                                        <p:strVal val="visible"/>
                                      </p:to>
                                    </p:set>
                                    <p:animEffect transition="in" filter="wipe(down)">
                                      <p:cBhvr>
                                        <p:cTn id="47" dur="500"/>
                                        <p:tgtEl>
                                          <p:spTgt spid="17">
                                            <p:graphicEl>
                                              <a:chart seriesIdx="-4" categoryIdx="10" bldStep="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wheel(1)">
                                      <p:cBhvr>
                                        <p:cTn id="52" dur="500"/>
                                        <p:tgtEl>
                                          <p:spTgt spid="15">
                                            <p:graphicEl>
                                              <a:chart seriesIdx="-3" categoryIdx="-3" bldStep="gridLegend"/>
                                            </p:graphicEl>
                                          </p:spTgt>
                                        </p:tgtEl>
                                      </p:cBhvr>
                                    </p:animEffect>
                                  </p:childTnLst>
                                </p:cTn>
                              </p:par>
                            </p:childTnLst>
                          </p:cTn>
                        </p:par>
                        <p:par>
                          <p:cTn id="53" fill="hold">
                            <p:stCondLst>
                              <p:cond delay="500"/>
                            </p:stCondLst>
                            <p:childTnLst>
                              <p:par>
                                <p:cTn id="54" presetID="21" presetClass="entr" presetSubtype="1" fill="hold" grpId="0" nodeType="afterEffect">
                                  <p:stCondLst>
                                    <p:cond delay="0"/>
                                  </p:stCondLst>
                                  <p:childTnLst>
                                    <p:set>
                                      <p:cBhvr>
                                        <p:cTn id="55" dur="1" fill="hold">
                                          <p:stCondLst>
                                            <p:cond delay="0"/>
                                          </p:stCondLst>
                                        </p:cTn>
                                        <p:tgtEl>
                                          <p:spTgt spid="15">
                                            <p:graphicEl>
                                              <a:chart seriesIdx="-4" categoryIdx="0" bldStep="category"/>
                                            </p:graphicEl>
                                          </p:spTgt>
                                        </p:tgtEl>
                                        <p:attrNameLst>
                                          <p:attrName>style.visibility</p:attrName>
                                        </p:attrNameLst>
                                      </p:cBhvr>
                                      <p:to>
                                        <p:strVal val="visible"/>
                                      </p:to>
                                    </p:set>
                                    <p:animEffect transition="in" filter="wheel(1)">
                                      <p:cBhvr>
                                        <p:cTn id="56" dur="500"/>
                                        <p:tgtEl>
                                          <p:spTgt spid="15">
                                            <p:graphicEl>
                                              <a:chart seriesIdx="-4" categoryIdx="0" bldStep="category"/>
                                            </p:graphicEl>
                                          </p:spTgt>
                                        </p:tgtEl>
                                      </p:cBhvr>
                                    </p:animEffect>
                                  </p:childTnLst>
                                </p:cTn>
                              </p:par>
                            </p:childTnLst>
                          </p:cTn>
                        </p:par>
                        <p:par>
                          <p:cTn id="57" fill="hold">
                            <p:stCondLst>
                              <p:cond delay="1000"/>
                            </p:stCondLst>
                            <p:childTnLst>
                              <p:par>
                                <p:cTn id="58" presetID="21" presetClass="entr" presetSubtype="1" fill="hold" grpId="0" nodeType="afterEffect">
                                  <p:stCondLst>
                                    <p:cond delay="0"/>
                                  </p:stCondLst>
                                  <p:childTnLst>
                                    <p:set>
                                      <p:cBhvr>
                                        <p:cTn id="59" dur="1" fill="hold">
                                          <p:stCondLst>
                                            <p:cond delay="0"/>
                                          </p:stCondLst>
                                        </p:cTn>
                                        <p:tgtEl>
                                          <p:spTgt spid="15">
                                            <p:graphicEl>
                                              <a:chart seriesIdx="-4" categoryIdx="1" bldStep="category"/>
                                            </p:graphicEl>
                                          </p:spTgt>
                                        </p:tgtEl>
                                        <p:attrNameLst>
                                          <p:attrName>style.visibility</p:attrName>
                                        </p:attrNameLst>
                                      </p:cBhvr>
                                      <p:to>
                                        <p:strVal val="visible"/>
                                      </p:to>
                                    </p:set>
                                    <p:animEffect transition="in" filter="wheel(1)">
                                      <p:cBhvr>
                                        <p:cTn id="60" dur="500"/>
                                        <p:tgtEl>
                                          <p:spTgt spid="15">
                                            <p:graphicEl>
                                              <a:chart seriesIdx="-4" categoryIdx="1" bldStep="category"/>
                                            </p:graphicEl>
                                          </p:spTgt>
                                        </p:tgtEl>
                                      </p:cBhvr>
                                    </p:animEffect>
                                  </p:childTnLst>
                                </p:cTn>
                              </p:par>
                            </p:childTnLst>
                          </p:cTn>
                        </p:par>
                        <p:par>
                          <p:cTn id="61" fill="hold">
                            <p:stCondLst>
                              <p:cond delay="1500"/>
                            </p:stCondLst>
                            <p:childTnLst>
                              <p:par>
                                <p:cTn id="62" presetID="21" presetClass="entr" presetSubtype="1" fill="hold" grpId="0" nodeType="afterEffect">
                                  <p:stCondLst>
                                    <p:cond delay="0"/>
                                  </p:stCondLst>
                                  <p:childTnLst>
                                    <p:set>
                                      <p:cBhvr>
                                        <p:cTn id="63" dur="1" fill="hold">
                                          <p:stCondLst>
                                            <p:cond delay="0"/>
                                          </p:stCondLst>
                                        </p:cTn>
                                        <p:tgtEl>
                                          <p:spTgt spid="15">
                                            <p:graphicEl>
                                              <a:chart seriesIdx="-4" categoryIdx="2" bldStep="category"/>
                                            </p:graphicEl>
                                          </p:spTgt>
                                        </p:tgtEl>
                                        <p:attrNameLst>
                                          <p:attrName>style.visibility</p:attrName>
                                        </p:attrNameLst>
                                      </p:cBhvr>
                                      <p:to>
                                        <p:strVal val="visible"/>
                                      </p:to>
                                    </p:set>
                                    <p:animEffect transition="in" filter="wheel(1)">
                                      <p:cBhvr>
                                        <p:cTn id="64" dur="500"/>
                                        <p:tgtEl>
                                          <p:spTgt spid="15">
                                            <p:graphicEl>
                                              <a:chart seriesIdx="-4" categoryIdx="2" bldStep="category"/>
                                            </p:graphicEl>
                                          </p:spTgt>
                                        </p:tgtEl>
                                      </p:cBhvr>
                                    </p:animEffect>
                                  </p:childTnLst>
                                </p:cTn>
                              </p:par>
                            </p:childTnLst>
                          </p:cTn>
                        </p:par>
                        <p:par>
                          <p:cTn id="65" fill="hold">
                            <p:stCondLst>
                              <p:cond delay="2000"/>
                            </p:stCondLst>
                            <p:childTnLst>
                              <p:par>
                                <p:cTn id="66" presetID="21" presetClass="entr" presetSubtype="1" fill="hold" grpId="0" nodeType="afterEffect">
                                  <p:stCondLst>
                                    <p:cond delay="0"/>
                                  </p:stCondLst>
                                  <p:childTnLst>
                                    <p:set>
                                      <p:cBhvr>
                                        <p:cTn id="67" dur="1" fill="hold">
                                          <p:stCondLst>
                                            <p:cond delay="0"/>
                                          </p:stCondLst>
                                        </p:cTn>
                                        <p:tgtEl>
                                          <p:spTgt spid="15">
                                            <p:graphicEl>
                                              <a:chart seriesIdx="-4" categoryIdx="3" bldStep="category"/>
                                            </p:graphicEl>
                                          </p:spTgt>
                                        </p:tgtEl>
                                        <p:attrNameLst>
                                          <p:attrName>style.visibility</p:attrName>
                                        </p:attrNameLst>
                                      </p:cBhvr>
                                      <p:to>
                                        <p:strVal val="visible"/>
                                      </p:to>
                                    </p:set>
                                    <p:animEffect transition="in" filter="wheel(1)">
                                      <p:cBhvr>
                                        <p:cTn id="68" dur="500"/>
                                        <p:tgtEl>
                                          <p:spTgt spid="15">
                                            <p:graphicEl>
                                              <a:chart seriesIdx="-4" categoryIdx="3" bldStep="category"/>
                                            </p:graphicEl>
                                          </p:spTgt>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15">
                                            <p:graphicEl>
                                              <a:chart seriesIdx="-4" categoryIdx="4" bldStep="category"/>
                                            </p:graphicEl>
                                          </p:spTgt>
                                        </p:tgtEl>
                                        <p:attrNameLst>
                                          <p:attrName>style.visibility</p:attrName>
                                        </p:attrNameLst>
                                      </p:cBhvr>
                                      <p:to>
                                        <p:strVal val="visible"/>
                                      </p:to>
                                    </p:set>
                                    <p:animEffect transition="in" filter="wipe(down)">
                                      <p:cBhvr>
                                        <p:cTn id="72" dur="500"/>
                                        <p:tgtEl>
                                          <p:spTgt spid="15">
                                            <p:graphicEl>
                                              <a:chart seriesIdx="-4" categoryIdx="4" bldStep="category"/>
                                            </p:graphicEl>
                                          </p:spTgt>
                                        </p:tgtEl>
                                      </p:cBhvr>
                                    </p:animEffect>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15">
                                            <p:graphicEl>
                                              <a:chart seriesIdx="-4" categoryIdx="5" bldStep="category"/>
                                            </p:graphicEl>
                                          </p:spTgt>
                                        </p:tgtEl>
                                        <p:attrNameLst>
                                          <p:attrName>style.visibility</p:attrName>
                                        </p:attrNameLst>
                                      </p:cBhvr>
                                      <p:to>
                                        <p:strVal val="visible"/>
                                      </p:to>
                                    </p:set>
                                    <p:animEffect transition="in" filter="wipe(down)">
                                      <p:cBhvr>
                                        <p:cTn id="76" dur="500"/>
                                        <p:tgtEl>
                                          <p:spTgt spid="15">
                                            <p:graphicEl>
                                              <a:chart seriesIdx="-4" categoryIdx="5" bldStep="category"/>
                                            </p:graphicEl>
                                          </p:spTgt>
                                        </p:tgtEl>
                                      </p:cBhvr>
                                    </p:animEffect>
                                  </p:childTnLst>
                                </p:cTn>
                              </p:par>
                            </p:childTnLst>
                          </p:cTn>
                        </p:par>
                        <p:par>
                          <p:cTn id="77" fill="hold">
                            <p:stCondLst>
                              <p:cond delay="3500"/>
                            </p:stCondLst>
                            <p:childTnLst>
                              <p:par>
                                <p:cTn id="78" presetID="22" presetClass="entr" presetSubtype="4" fill="hold" grpId="0" nodeType="afterEffect">
                                  <p:stCondLst>
                                    <p:cond delay="0"/>
                                  </p:stCondLst>
                                  <p:childTnLst>
                                    <p:set>
                                      <p:cBhvr>
                                        <p:cTn id="79" dur="1" fill="hold">
                                          <p:stCondLst>
                                            <p:cond delay="0"/>
                                          </p:stCondLst>
                                        </p:cTn>
                                        <p:tgtEl>
                                          <p:spTgt spid="15">
                                            <p:graphicEl>
                                              <a:chart seriesIdx="-4" categoryIdx="6" bldStep="category"/>
                                            </p:graphicEl>
                                          </p:spTgt>
                                        </p:tgtEl>
                                        <p:attrNameLst>
                                          <p:attrName>style.visibility</p:attrName>
                                        </p:attrNameLst>
                                      </p:cBhvr>
                                      <p:to>
                                        <p:strVal val="visible"/>
                                      </p:to>
                                    </p:set>
                                    <p:animEffect transition="in" filter="wipe(down)">
                                      <p:cBhvr>
                                        <p:cTn id="80" dur="500"/>
                                        <p:tgtEl>
                                          <p:spTgt spid="15">
                                            <p:graphicEl>
                                              <a:chart seriesIdx="-4" categoryIdx="6" bldStep="category"/>
                                            </p:graphicEl>
                                          </p:spTgt>
                                        </p:tgtEl>
                                      </p:cBhvr>
                                    </p:animEffect>
                                  </p:childTnLst>
                                </p:cTn>
                              </p:par>
                            </p:childTnLst>
                          </p:cTn>
                        </p:par>
                        <p:par>
                          <p:cTn id="81" fill="hold">
                            <p:stCondLst>
                              <p:cond delay="4000"/>
                            </p:stCondLst>
                            <p:childTnLst>
                              <p:par>
                                <p:cTn id="82" presetID="22" presetClass="entr" presetSubtype="4" fill="hold" grpId="0" nodeType="afterEffect">
                                  <p:stCondLst>
                                    <p:cond delay="0"/>
                                  </p:stCondLst>
                                  <p:childTnLst>
                                    <p:set>
                                      <p:cBhvr>
                                        <p:cTn id="83" dur="1" fill="hold">
                                          <p:stCondLst>
                                            <p:cond delay="0"/>
                                          </p:stCondLst>
                                        </p:cTn>
                                        <p:tgtEl>
                                          <p:spTgt spid="15">
                                            <p:graphicEl>
                                              <a:chart seriesIdx="-4" categoryIdx="7" bldStep="category"/>
                                            </p:graphicEl>
                                          </p:spTgt>
                                        </p:tgtEl>
                                        <p:attrNameLst>
                                          <p:attrName>style.visibility</p:attrName>
                                        </p:attrNameLst>
                                      </p:cBhvr>
                                      <p:to>
                                        <p:strVal val="visible"/>
                                      </p:to>
                                    </p:set>
                                    <p:animEffect transition="in" filter="wipe(down)">
                                      <p:cBhvr>
                                        <p:cTn id="84" dur="500"/>
                                        <p:tgtEl>
                                          <p:spTgt spid="15">
                                            <p:graphicEl>
                                              <a:chart seriesIdx="-4" categoryIdx="7" bldStep="category"/>
                                            </p:graphicEl>
                                          </p:spTgt>
                                        </p:tgtEl>
                                      </p:cBhvr>
                                    </p:animEffect>
                                  </p:childTnLst>
                                </p:cTn>
                              </p:par>
                            </p:childTnLst>
                          </p:cTn>
                        </p:par>
                        <p:par>
                          <p:cTn id="85" fill="hold">
                            <p:stCondLst>
                              <p:cond delay="4500"/>
                            </p:stCondLst>
                            <p:childTnLst>
                              <p:par>
                                <p:cTn id="86" presetID="22" presetClass="entr" presetSubtype="4" fill="hold" grpId="0" nodeType="afterEffect">
                                  <p:stCondLst>
                                    <p:cond delay="0"/>
                                  </p:stCondLst>
                                  <p:childTnLst>
                                    <p:set>
                                      <p:cBhvr>
                                        <p:cTn id="87" dur="1" fill="hold">
                                          <p:stCondLst>
                                            <p:cond delay="0"/>
                                          </p:stCondLst>
                                        </p:cTn>
                                        <p:tgtEl>
                                          <p:spTgt spid="15">
                                            <p:graphicEl>
                                              <a:chart seriesIdx="-4" categoryIdx="8" bldStep="category"/>
                                            </p:graphicEl>
                                          </p:spTgt>
                                        </p:tgtEl>
                                        <p:attrNameLst>
                                          <p:attrName>style.visibility</p:attrName>
                                        </p:attrNameLst>
                                      </p:cBhvr>
                                      <p:to>
                                        <p:strVal val="visible"/>
                                      </p:to>
                                    </p:set>
                                    <p:animEffect transition="in" filter="wipe(down)">
                                      <p:cBhvr>
                                        <p:cTn id="88" dur="500"/>
                                        <p:tgtEl>
                                          <p:spTgt spid="15">
                                            <p:graphicEl>
                                              <a:chart seriesIdx="-4" categoryIdx="8" bldStep="category"/>
                                            </p:graphicEl>
                                          </p:spTgt>
                                        </p:tgtEl>
                                      </p:cBhvr>
                                    </p:animEffect>
                                  </p:childTnLst>
                                </p:cTn>
                              </p:par>
                            </p:childTnLst>
                          </p:cTn>
                        </p:par>
                        <p:par>
                          <p:cTn id="89" fill="hold">
                            <p:stCondLst>
                              <p:cond delay="5000"/>
                            </p:stCondLst>
                            <p:childTnLst>
                              <p:par>
                                <p:cTn id="90" presetID="22" presetClass="entr" presetSubtype="4" fill="hold" grpId="0" nodeType="afterEffect">
                                  <p:stCondLst>
                                    <p:cond delay="0"/>
                                  </p:stCondLst>
                                  <p:childTnLst>
                                    <p:set>
                                      <p:cBhvr>
                                        <p:cTn id="91" dur="1" fill="hold">
                                          <p:stCondLst>
                                            <p:cond delay="0"/>
                                          </p:stCondLst>
                                        </p:cTn>
                                        <p:tgtEl>
                                          <p:spTgt spid="15">
                                            <p:graphicEl>
                                              <a:chart seriesIdx="-4" categoryIdx="9" bldStep="category"/>
                                            </p:graphicEl>
                                          </p:spTgt>
                                        </p:tgtEl>
                                        <p:attrNameLst>
                                          <p:attrName>style.visibility</p:attrName>
                                        </p:attrNameLst>
                                      </p:cBhvr>
                                      <p:to>
                                        <p:strVal val="visible"/>
                                      </p:to>
                                    </p:set>
                                    <p:animEffect transition="in" filter="wipe(down)">
                                      <p:cBhvr>
                                        <p:cTn id="92" dur="500"/>
                                        <p:tgtEl>
                                          <p:spTgt spid="15">
                                            <p:graphicEl>
                                              <a:chart seriesIdx="-4" categoryIdx="9" bldStep="category"/>
                                            </p:graphicEl>
                                          </p:spTgt>
                                        </p:tgtEl>
                                      </p:cBhvr>
                                    </p:animEffect>
                                  </p:childTnLst>
                                </p:cTn>
                              </p:par>
                            </p:childTnLst>
                          </p:cTn>
                        </p:par>
                        <p:par>
                          <p:cTn id="93" fill="hold">
                            <p:stCondLst>
                              <p:cond delay="5500"/>
                            </p:stCondLst>
                            <p:childTnLst>
                              <p:par>
                                <p:cTn id="94" presetID="22" presetClass="entr" presetSubtype="4" fill="hold" grpId="0" nodeType="afterEffect">
                                  <p:stCondLst>
                                    <p:cond delay="0"/>
                                  </p:stCondLst>
                                  <p:childTnLst>
                                    <p:set>
                                      <p:cBhvr>
                                        <p:cTn id="95" dur="1" fill="hold">
                                          <p:stCondLst>
                                            <p:cond delay="0"/>
                                          </p:stCondLst>
                                        </p:cTn>
                                        <p:tgtEl>
                                          <p:spTgt spid="15">
                                            <p:graphicEl>
                                              <a:chart seriesIdx="-4" categoryIdx="10" bldStep="category"/>
                                            </p:graphicEl>
                                          </p:spTgt>
                                        </p:tgtEl>
                                        <p:attrNameLst>
                                          <p:attrName>style.visibility</p:attrName>
                                        </p:attrNameLst>
                                      </p:cBhvr>
                                      <p:to>
                                        <p:strVal val="visible"/>
                                      </p:to>
                                    </p:set>
                                    <p:animEffect transition="in" filter="wipe(down)">
                                      <p:cBhvr>
                                        <p:cTn id="96" dur="500"/>
                                        <p:tgtEl>
                                          <p:spTgt spid="15">
                                            <p:graphicEl>
                                              <a:chart seriesIdx="-4" categoryIdx="10"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category"/>
        </p:bldSub>
      </p:bldGraphic>
      <p:bldGraphic spid="15" grpId="0" uiExpand="1">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xmlns="" id="{4C73B0BA-10EF-4801-B2A5-BEA442627910}"/>
              </a:ext>
            </a:extLst>
          </p:cNvPr>
          <p:cNvPicPr>
            <a:picLocks noChangeAspect="1"/>
          </p:cNvPicPr>
          <p:nvPr/>
        </p:nvPicPr>
        <p:blipFill>
          <a:blip r:embed="rId3" cstate="print">
            <a:extLst>
              <a:ext uri="{28A0092B-C50C-407E-A947-70E740481C1C}">
                <a14:useLocalDpi xmlns:a14="http://schemas.microsoft.com/office/drawing/2010/main" xmlns=""/>
              </a:ext>
            </a:extLst>
          </a:blip>
          <a:stretch>
            <a:fillRect/>
          </a:stretch>
        </p:blipFill>
        <p:spPr>
          <a:xfrm>
            <a:off x="6588224" y="908720"/>
            <a:ext cx="2613281" cy="2602196"/>
          </a:xfrm>
          <a:prstGeom prst="rect">
            <a:avLst/>
          </a:prstGeom>
          <a:solidFill>
            <a:schemeClr val="bg1"/>
          </a:solidFill>
          <a:effectLst>
            <a:softEdge rad="127000"/>
          </a:effectLst>
        </p:spPr>
      </p:pic>
      <p:sp>
        <p:nvSpPr>
          <p:cNvPr id="2" name="タイトル 1"/>
          <p:cNvSpPr>
            <a:spLocks noGrp="1"/>
          </p:cNvSpPr>
          <p:nvPr>
            <p:ph type="title"/>
          </p:nvPr>
        </p:nvSpPr>
        <p:spPr/>
        <p:txBody>
          <a:bodyPr/>
          <a:lstStyle/>
          <a:p>
            <a:r>
              <a:rPr lang="ja-JP" altLang="en-US" dirty="0"/>
              <a:t>奨学生数の決定と選考</a:t>
            </a:r>
            <a:endParaRPr kumimoji="1" lang="ja-JP" altLang="en-US" dirty="0"/>
          </a:p>
        </p:txBody>
      </p:sp>
      <p:sp>
        <p:nvSpPr>
          <p:cNvPr id="4" name="テキスト ボックス 3"/>
          <p:cNvSpPr txBox="1"/>
          <p:nvPr/>
        </p:nvSpPr>
        <p:spPr>
          <a:xfrm>
            <a:off x="611560" y="1268760"/>
            <a:ext cx="5544616" cy="707886"/>
          </a:xfrm>
          <a:prstGeom prst="rect">
            <a:avLst/>
          </a:prstGeom>
          <a:solidFill>
            <a:schemeClr val="tx1">
              <a:lumMod val="65000"/>
              <a:lumOff val="35000"/>
            </a:schemeClr>
          </a:solidFill>
        </p:spPr>
        <p:txBody>
          <a:bodyPr wrap="square" rtlCol="0">
            <a:spAutoFit/>
          </a:bodyPr>
          <a:lstStyle/>
          <a:p>
            <a:pPr lvl="0" algn="dist">
              <a:spcBef>
                <a:spcPct val="20000"/>
              </a:spcBef>
            </a:pPr>
            <a:r>
              <a:rPr lang="ja-JP" altLang="en-US" sz="4000" b="1" dirty="0">
                <a:solidFill>
                  <a:schemeClr val="bg1"/>
                </a:solidFill>
                <a:latin typeface="+mj-ea"/>
                <a:ea typeface="+mj-ea"/>
                <a:cs typeface="Meiryo UI" panose="020B0604030504040204" pitchFamily="50" charset="-128"/>
              </a:rPr>
              <a:t>採用基準（全国統一）</a:t>
            </a:r>
          </a:p>
        </p:txBody>
      </p:sp>
      <p:sp>
        <p:nvSpPr>
          <p:cNvPr id="3" name="テキスト ボックス 2"/>
          <p:cNvSpPr txBox="1"/>
          <p:nvPr/>
        </p:nvSpPr>
        <p:spPr>
          <a:xfrm>
            <a:off x="539552" y="2060848"/>
            <a:ext cx="7558508" cy="1553695"/>
          </a:xfrm>
          <a:prstGeom prst="rect">
            <a:avLst/>
          </a:prstGeom>
          <a:solidFill>
            <a:srgbClr val="F8F8F8">
              <a:alpha val="69804"/>
            </a:srgbClr>
          </a:solidFill>
        </p:spPr>
        <p:txBody>
          <a:bodyPr wrap="square" rtlCol="0">
            <a:spAutoFit/>
          </a:bodyPr>
          <a:lstStyle/>
          <a:p>
            <a:pPr marL="273050" indent="-273050">
              <a:lnSpc>
                <a:spcPct val="90000"/>
              </a:lnSpc>
              <a:spcAft>
                <a:spcPts val="1000"/>
              </a:spcAft>
              <a:buFont typeface="Arial" panose="020B0604020202020204" pitchFamily="34" charset="0"/>
              <a:buChar char="•"/>
            </a:pPr>
            <a:r>
              <a:rPr lang="ja-JP" altLang="en-US" sz="3200" b="1" u="sng" dirty="0">
                <a:solidFill>
                  <a:srgbClr val="FF0000"/>
                </a:solidFill>
                <a:latin typeface="游ゴシック" panose="020B0400000000000000" pitchFamily="50" charset="-128"/>
                <a:ea typeface="游ゴシック" panose="020B0400000000000000" pitchFamily="50" charset="-128"/>
                <a:cs typeface="Meiryo UI" panose="020B0604030504040204" pitchFamily="50" charset="-128"/>
              </a:rPr>
              <a:t>勉学への意欲</a:t>
            </a:r>
            <a:r>
              <a:rPr lang="ja-JP" altLang="en-US" sz="3200" b="1" dirty="0">
                <a:latin typeface="游ゴシック" panose="020B0400000000000000" pitchFamily="50" charset="-128"/>
                <a:ea typeface="游ゴシック" panose="020B0400000000000000" pitchFamily="50" charset="-128"/>
                <a:cs typeface="Meiryo UI" panose="020B0604030504040204" pitchFamily="50" charset="-128"/>
              </a:rPr>
              <a:t>、</a:t>
            </a:r>
            <a:r>
              <a:rPr lang="ja-JP" altLang="en-US" sz="3200" b="1" u="sng" dirty="0">
                <a:solidFill>
                  <a:srgbClr val="FF0000"/>
                </a:solidFill>
                <a:latin typeface="游ゴシック" panose="020B0400000000000000" pitchFamily="50" charset="-128"/>
                <a:ea typeface="游ゴシック" panose="020B0400000000000000" pitchFamily="50" charset="-128"/>
                <a:cs typeface="Meiryo UI" panose="020B0604030504040204" pitchFamily="50" charset="-128"/>
              </a:rPr>
              <a:t>人物面・学業面が優秀</a:t>
            </a:r>
            <a:r>
              <a:rPr lang="ja-JP" altLang="en-US" sz="3200" b="1" dirty="0">
                <a:latin typeface="游ゴシック" panose="020B0400000000000000" pitchFamily="50" charset="-128"/>
                <a:ea typeface="游ゴシック" panose="020B0400000000000000" pitchFamily="50" charset="-128"/>
                <a:cs typeface="Meiryo UI" panose="020B0604030504040204" pitchFamily="50" charset="-128"/>
              </a:rPr>
              <a:t>、</a:t>
            </a:r>
            <a:r>
              <a:rPr lang="en-US" altLang="ja-JP" sz="3200" b="1" dirty="0">
                <a:latin typeface="游ゴシック" panose="020B0400000000000000" pitchFamily="50" charset="-128"/>
                <a:ea typeface="游ゴシック" panose="020B0400000000000000" pitchFamily="50" charset="-128"/>
                <a:cs typeface="Meiryo UI" panose="020B0604030504040204" pitchFamily="50" charset="-128"/>
              </a:rPr>
              <a:t/>
            </a:r>
            <a:br>
              <a:rPr lang="en-US" altLang="ja-JP" sz="3200" b="1" dirty="0">
                <a:latin typeface="游ゴシック" panose="020B0400000000000000" pitchFamily="50" charset="-128"/>
                <a:ea typeface="游ゴシック" panose="020B0400000000000000" pitchFamily="50" charset="-128"/>
                <a:cs typeface="Meiryo UI" panose="020B0604030504040204" pitchFamily="50" charset="-128"/>
              </a:rPr>
            </a:br>
            <a:r>
              <a:rPr lang="ja-JP" altLang="en-US" sz="3200" b="1" u="sng" dirty="0">
                <a:latin typeface="游ゴシック" panose="020B0400000000000000" pitchFamily="50" charset="-128"/>
                <a:ea typeface="游ゴシック" panose="020B0400000000000000" pitchFamily="50" charset="-128"/>
                <a:cs typeface="Meiryo UI" panose="020B0604030504040204" pitchFamily="50" charset="-128"/>
              </a:rPr>
              <a:t>将来日本との懸け橋になりうる人材</a:t>
            </a:r>
            <a:endParaRPr lang="en-US" altLang="ja-JP" sz="3200" b="1" u="sng" dirty="0">
              <a:latin typeface="游ゴシック" panose="020B0400000000000000" pitchFamily="50" charset="-128"/>
              <a:ea typeface="游ゴシック" panose="020B0400000000000000" pitchFamily="50" charset="-128"/>
              <a:cs typeface="Meiryo UI" panose="020B0604030504040204" pitchFamily="50" charset="-128"/>
            </a:endParaRPr>
          </a:p>
          <a:p>
            <a:pPr marL="273050" indent="-273050">
              <a:lnSpc>
                <a:spcPct val="90000"/>
              </a:lnSpc>
              <a:spcAft>
                <a:spcPts val="1000"/>
              </a:spcAft>
              <a:buFont typeface="Arial" panose="020B0604020202020204" pitchFamily="34" charset="0"/>
              <a:buChar char="•"/>
            </a:pPr>
            <a:r>
              <a:rPr lang="ja-JP" altLang="en-US" sz="3200" b="1" u="sng" dirty="0">
                <a:solidFill>
                  <a:srgbClr val="FF0000"/>
                </a:solidFill>
                <a:latin typeface="游ゴシック" panose="020B0400000000000000" pitchFamily="50" charset="-128"/>
                <a:ea typeface="游ゴシック" panose="020B0400000000000000" pitchFamily="50" charset="-128"/>
                <a:cs typeface="Meiryo UI" panose="020B0604030504040204" pitchFamily="50" charset="-128"/>
              </a:rPr>
              <a:t>家庭状況、経済状況は評価対象外</a:t>
            </a:r>
            <a:endParaRPr lang="en-US" altLang="ja-JP" sz="3200" b="1" u="sng" dirty="0">
              <a:solidFill>
                <a:srgbClr val="FF0000"/>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8" name="正方形/長方形 7"/>
          <p:cNvSpPr/>
          <p:nvPr/>
        </p:nvSpPr>
        <p:spPr>
          <a:xfrm>
            <a:off x="611560" y="3702516"/>
            <a:ext cx="1536896" cy="2966844"/>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cap="small" spc="200" dirty="0">
                <a:solidFill>
                  <a:schemeClr val="tx1"/>
                </a:solidFill>
                <a:latin typeface="HGP創英角ｺﾞｼｯｸUB" pitchFamily="50" charset="-128"/>
                <a:ea typeface="HGP創英角ｺﾞｼｯｸUB" pitchFamily="50" charset="-128"/>
              </a:rPr>
              <a:t>留学の目的</a:t>
            </a:r>
            <a:r>
              <a:rPr lang="en-US" altLang="ja-JP" sz="3600" cap="small" spc="200" dirty="0">
                <a:solidFill>
                  <a:schemeClr val="tx1"/>
                </a:solidFill>
                <a:latin typeface="HGP創英角ｺﾞｼｯｸUB" pitchFamily="50" charset="-128"/>
                <a:ea typeface="HGP創英角ｺﾞｼｯｸUB" pitchFamily="50" charset="-128"/>
              </a:rPr>
              <a:t/>
            </a:r>
            <a:br>
              <a:rPr lang="en-US" altLang="ja-JP" sz="3600" cap="small" spc="200" dirty="0">
                <a:solidFill>
                  <a:schemeClr val="tx1"/>
                </a:solidFill>
                <a:latin typeface="HGP創英角ｺﾞｼｯｸUB" pitchFamily="50" charset="-128"/>
                <a:ea typeface="HGP創英角ｺﾞｼｯｸUB" pitchFamily="50" charset="-128"/>
              </a:rPr>
            </a:br>
            <a:r>
              <a:rPr lang="ja-JP" altLang="en-US" sz="3600" cap="small" spc="200" dirty="0">
                <a:solidFill>
                  <a:schemeClr val="tx1"/>
                </a:solidFill>
                <a:latin typeface="HGP創英角ｺﾞｼｯｸUB" pitchFamily="50" charset="-128"/>
                <a:ea typeface="HGP創英角ｺﾞｼｯｸUB" pitchFamily="50" charset="-128"/>
              </a:rPr>
              <a:t>将来の目標</a:t>
            </a:r>
            <a:endParaRPr lang="en-US" altLang="ja-JP" sz="3600" cap="small" spc="200" dirty="0">
              <a:solidFill>
                <a:schemeClr val="tx1"/>
              </a:solidFill>
              <a:latin typeface="HGP創英角ｺﾞｼｯｸUB" pitchFamily="50" charset="-128"/>
              <a:ea typeface="HGP創英角ｺﾞｼｯｸUB" pitchFamily="50" charset="-128"/>
            </a:endParaRPr>
          </a:p>
        </p:txBody>
      </p:sp>
      <p:sp>
        <p:nvSpPr>
          <p:cNvPr id="9" name="正方形/長方形 8"/>
          <p:cNvSpPr/>
          <p:nvPr/>
        </p:nvSpPr>
        <p:spPr>
          <a:xfrm>
            <a:off x="2339752" y="3702516"/>
            <a:ext cx="1536896" cy="2966844"/>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cap="small" spc="1000" dirty="0">
                <a:solidFill>
                  <a:schemeClr val="tx1"/>
                </a:solidFill>
                <a:latin typeface="HGP創英角ｺﾞｼｯｸUB" pitchFamily="50" charset="-128"/>
                <a:ea typeface="HGP創英角ｺﾞｼｯｸUB" pitchFamily="50" charset="-128"/>
              </a:rPr>
              <a:t>交流への</a:t>
            </a:r>
            <a:r>
              <a:rPr lang="en-US" altLang="ja-JP" sz="3600" cap="small" spc="1000" dirty="0">
                <a:solidFill>
                  <a:schemeClr val="tx1"/>
                </a:solidFill>
                <a:latin typeface="HGP創英角ｺﾞｼｯｸUB" pitchFamily="50" charset="-128"/>
                <a:ea typeface="HGP創英角ｺﾞｼｯｸUB" pitchFamily="50" charset="-128"/>
              </a:rPr>
              <a:t/>
            </a:r>
            <a:br>
              <a:rPr lang="en-US" altLang="ja-JP" sz="3600" cap="small" spc="1000" dirty="0">
                <a:solidFill>
                  <a:schemeClr val="tx1"/>
                </a:solidFill>
                <a:latin typeface="HGP創英角ｺﾞｼｯｸUB" pitchFamily="50" charset="-128"/>
                <a:ea typeface="HGP創英角ｺﾞｼｯｸUB" pitchFamily="50" charset="-128"/>
              </a:rPr>
            </a:br>
            <a:r>
              <a:rPr lang="ja-JP" altLang="en-US" sz="3600" cap="small" spc="1000" dirty="0">
                <a:solidFill>
                  <a:schemeClr val="tx1"/>
                </a:solidFill>
                <a:latin typeface="HGP創英角ｺﾞｼｯｸUB" pitchFamily="50" charset="-128"/>
                <a:ea typeface="HGP創英角ｺﾞｼｯｸUB" pitchFamily="50" charset="-128"/>
              </a:rPr>
              <a:t>熱意</a:t>
            </a:r>
            <a:endParaRPr lang="en-US" altLang="ja-JP" sz="3600" cap="small" spc="1000" dirty="0">
              <a:solidFill>
                <a:schemeClr val="tx1"/>
              </a:solidFill>
              <a:latin typeface="HGP創英角ｺﾞｼｯｸUB" pitchFamily="50" charset="-128"/>
              <a:ea typeface="HGP創英角ｺﾞｼｯｸUB" pitchFamily="50" charset="-128"/>
            </a:endParaRPr>
          </a:p>
        </p:txBody>
      </p:sp>
      <p:sp>
        <p:nvSpPr>
          <p:cNvPr id="10" name="正方形/長方形 9"/>
          <p:cNvSpPr/>
          <p:nvPr/>
        </p:nvSpPr>
        <p:spPr>
          <a:xfrm>
            <a:off x="4067944" y="3702516"/>
            <a:ext cx="1536896" cy="2966844"/>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cap="small" spc="1000" dirty="0">
                <a:solidFill>
                  <a:schemeClr val="tx1"/>
                </a:solidFill>
                <a:latin typeface="HGP創英角ｺﾞｼｯｸUB" pitchFamily="50" charset="-128"/>
                <a:ea typeface="HGP創英角ｺﾞｼｯｸUB" pitchFamily="50" charset="-128"/>
              </a:rPr>
              <a:t>人間性</a:t>
            </a:r>
            <a:r>
              <a:rPr lang="en-US" altLang="ja-JP" sz="3600" cap="small" spc="1000" dirty="0">
                <a:solidFill>
                  <a:schemeClr val="tx1"/>
                </a:solidFill>
                <a:latin typeface="HGP創英角ｺﾞｼｯｸUB" pitchFamily="50" charset="-128"/>
                <a:ea typeface="HGP創英角ｺﾞｼｯｸUB" pitchFamily="50" charset="-128"/>
              </a:rPr>
              <a:t/>
            </a:r>
            <a:br>
              <a:rPr lang="en-US" altLang="ja-JP" sz="3600" cap="small" spc="1000" dirty="0">
                <a:solidFill>
                  <a:schemeClr val="tx1"/>
                </a:solidFill>
                <a:latin typeface="HGP創英角ｺﾞｼｯｸUB" pitchFamily="50" charset="-128"/>
                <a:ea typeface="HGP創英角ｺﾞｼｯｸUB" pitchFamily="50" charset="-128"/>
              </a:rPr>
            </a:br>
            <a:r>
              <a:rPr lang="ja-JP" altLang="en-US" sz="3600" cap="small" spc="1000" dirty="0">
                <a:solidFill>
                  <a:schemeClr val="tx1"/>
                </a:solidFill>
                <a:latin typeface="HGP創英角ｺﾞｼｯｸUB" pitchFamily="50" charset="-128"/>
                <a:ea typeface="HGP創英角ｺﾞｼｯｸUB" pitchFamily="50" charset="-128"/>
              </a:rPr>
              <a:t>人  柄</a:t>
            </a:r>
            <a:endParaRPr lang="en-US" altLang="ja-JP" sz="3600" cap="small" spc="1000" dirty="0">
              <a:solidFill>
                <a:schemeClr val="tx1"/>
              </a:solidFill>
              <a:latin typeface="HGP創英角ｺﾞｼｯｸUB" pitchFamily="50" charset="-128"/>
              <a:ea typeface="HGP創英角ｺﾞｼｯｸUB" pitchFamily="50" charset="-128"/>
            </a:endParaRPr>
          </a:p>
        </p:txBody>
      </p:sp>
      <p:sp>
        <p:nvSpPr>
          <p:cNvPr id="11" name="正方形/長方形 10"/>
          <p:cNvSpPr/>
          <p:nvPr/>
        </p:nvSpPr>
        <p:spPr>
          <a:xfrm>
            <a:off x="5796136" y="3702516"/>
            <a:ext cx="1536896" cy="2966844"/>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cap="small" spc="200" dirty="0">
                <a:solidFill>
                  <a:schemeClr val="tx1"/>
                </a:solidFill>
                <a:latin typeface="HGP創英角ｺﾞｼｯｸUB" pitchFamily="50" charset="-128"/>
                <a:ea typeface="HGP創英角ｺﾞｼｯｸUB" pitchFamily="50" charset="-128"/>
              </a:rPr>
              <a:t>コミュニケーション能力</a:t>
            </a:r>
            <a:endParaRPr lang="en-US" altLang="ja-JP" sz="3600" cap="small" spc="200" dirty="0">
              <a:solidFill>
                <a:schemeClr val="tx1"/>
              </a:solidFill>
              <a:latin typeface="HGP創英角ｺﾞｼｯｸUB" pitchFamily="50" charset="-128"/>
              <a:ea typeface="HGP創英角ｺﾞｼｯｸUB" pitchFamily="50" charset="-128"/>
            </a:endParaRPr>
          </a:p>
        </p:txBody>
      </p:sp>
      <p:sp>
        <p:nvSpPr>
          <p:cNvPr id="12" name="正方形/長方形 11"/>
          <p:cNvSpPr/>
          <p:nvPr/>
        </p:nvSpPr>
        <p:spPr>
          <a:xfrm>
            <a:off x="8098060" y="3702516"/>
            <a:ext cx="866428" cy="2966844"/>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cap="small" spc="200" dirty="0">
                <a:solidFill>
                  <a:schemeClr val="tx1"/>
                </a:solidFill>
                <a:latin typeface="HGP創英角ｺﾞｼｯｸUB" pitchFamily="50" charset="-128"/>
                <a:ea typeface="HGP創英角ｺﾞｼｯｸUB" pitchFamily="50" charset="-128"/>
              </a:rPr>
              <a:t>地区裁量</a:t>
            </a:r>
            <a:endParaRPr lang="en-US" altLang="ja-JP" sz="3600" cap="small" spc="200" dirty="0">
              <a:solidFill>
                <a:schemeClr val="tx1"/>
              </a:solidFill>
              <a:latin typeface="HGP創英角ｺﾞｼｯｸUB" pitchFamily="50" charset="-128"/>
              <a:ea typeface="HGP創英角ｺﾞｼｯｸUB" pitchFamily="50" charset="-128"/>
            </a:endParaRPr>
          </a:p>
        </p:txBody>
      </p:sp>
      <p:sp>
        <p:nvSpPr>
          <p:cNvPr id="7" name="加算記号 6">
            <a:extLst>
              <a:ext uri="{FF2B5EF4-FFF2-40B4-BE49-F238E27FC236}">
                <a16:creationId xmlns:a16="http://schemas.microsoft.com/office/drawing/2014/main" xmlns="" id="{B8258058-1CAF-4101-A3D0-8F86E188B282}"/>
              </a:ext>
            </a:extLst>
          </p:cNvPr>
          <p:cNvSpPr/>
          <p:nvPr/>
        </p:nvSpPr>
        <p:spPr>
          <a:xfrm>
            <a:off x="7305972" y="4685517"/>
            <a:ext cx="792088" cy="848666"/>
          </a:xfrm>
          <a:prstGeom prst="mathPlus">
            <a:avLst>
              <a:gd name="adj1" fmla="val 1380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20753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2" nodeType="afterEffect">
                                  <p:stCondLst>
                                    <p:cond delay="2000"/>
                                  </p:stCondLst>
                                  <p:childTnLst>
                                    <p:animClr clrSpc="rgb" dir="cw">
                                      <p:cBhvr>
                                        <p:cTn id="6" dur="1000" fill="hold"/>
                                        <p:tgtEl>
                                          <p:spTgt spid="8"/>
                                        </p:tgtEl>
                                        <p:attrNameLst>
                                          <p:attrName>fillcolor</p:attrName>
                                        </p:attrNameLst>
                                      </p:cBhvr>
                                      <p:to>
                                        <a:srgbClr val="FFF9AB"/>
                                      </p:to>
                                    </p:animClr>
                                    <p:set>
                                      <p:cBhvr>
                                        <p:cTn id="7" dur="1000" fill="hold"/>
                                        <p:tgtEl>
                                          <p:spTgt spid="8"/>
                                        </p:tgtEl>
                                        <p:attrNameLst>
                                          <p:attrName>fill.type</p:attrName>
                                        </p:attrNameLst>
                                      </p:cBhvr>
                                      <p:to>
                                        <p:strVal val="solid"/>
                                      </p:to>
                                    </p:set>
                                    <p:set>
                                      <p:cBhvr>
                                        <p:cTn id="8" dur="1000" fill="hold"/>
                                        <p:tgtEl>
                                          <p:spTgt spid="8"/>
                                        </p:tgtEl>
                                        <p:attrNameLst>
                                          <p:attrName>fill.on</p:attrName>
                                        </p:attrNameLst>
                                      </p:cBhvr>
                                      <p:to>
                                        <p:strVal val="true"/>
                                      </p:to>
                                    </p:set>
                                  </p:childTnLst>
                                </p:cTn>
                              </p:par>
                            </p:childTnLst>
                          </p:cTn>
                        </p:par>
                        <p:par>
                          <p:cTn id="9" fill="hold">
                            <p:stCondLst>
                              <p:cond delay="3000"/>
                            </p:stCondLst>
                            <p:childTnLst>
                              <p:par>
                                <p:cTn id="10" presetID="1" presetClass="emph" presetSubtype="2" fill="hold" nodeType="afterEffect">
                                  <p:stCondLst>
                                    <p:cond delay="0"/>
                                  </p:stCondLst>
                                  <p:childTnLst>
                                    <p:animClr clrSpc="rgb" dir="cw">
                                      <p:cBhvr>
                                        <p:cTn id="11" dur="1000" fill="hold"/>
                                        <p:tgtEl>
                                          <p:spTgt spid="9"/>
                                        </p:tgtEl>
                                        <p:attrNameLst>
                                          <p:attrName>fillcolor</p:attrName>
                                        </p:attrNameLst>
                                      </p:cBhvr>
                                      <p:to>
                                        <a:srgbClr val="FFF9AB"/>
                                      </p:to>
                                    </p:animClr>
                                    <p:set>
                                      <p:cBhvr>
                                        <p:cTn id="12" dur="1000" fill="hold"/>
                                        <p:tgtEl>
                                          <p:spTgt spid="9"/>
                                        </p:tgtEl>
                                        <p:attrNameLst>
                                          <p:attrName>fill.type</p:attrName>
                                        </p:attrNameLst>
                                      </p:cBhvr>
                                      <p:to>
                                        <p:strVal val="solid"/>
                                      </p:to>
                                    </p:set>
                                    <p:set>
                                      <p:cBhvr>
                                        <p:cTn id="13" dur="1000" fill="hold"/>
                                        <p:tgtEl>
                                          <p:spTgt spid="9"/>
                                        </p:tgtEl>
                                        <p:attrNameLst>
                                          <p:attrName>fill.on</p:attrName>
                                        </p:attrNameLst>
                                      </p:cBhvr>
                                      <p:to>
                                        <p:strVal val="true"/>
                                      </p:to>
                                    </p:set>
                                  </p:childTnLst>
                                </p:cTn>
                              </p:par>
                            </p:childTnLst>
                          </p:cTn>
                        </p:par>
                        <p:par>
                          <p:cTn id="14" fill="hold">
                            <p:stCondLst>
                              <p:cond delay="4000"/>
                            </p:stCondLst>
                            <p:childTnLst>
                              <p:par>
                                <p:cTn id="15" presetID="1" presetClass="emph" presetSubtype="2" fill="hold" nodeType="afterEffect">
                                  <p:stCondLst>
                                    <p:cond delay="0"/>
                                  </p:stCondLst>
                                  <p:childTnLst>
                                    <p:animClr clrSpc="rgb" dir="cw">
                                      <p:cBhvr>
                                        <p:cTn id="16" dur="1000" fill="hold"/>
                                        <p:tgtEl>
                                          <p:spTgt spid="10"/>
                                        </p:tgtEl>
                                        <p:attrNameLst>
                                          <p:attrName>fillcolor</p:attrName>
                                        </p:attrNameLst>
                                      </p:cBhvr>
                                      <p:to>
                                        <a:srgbClr val="FFF9AB"/>
                                      </p:to>
                                    </p:animClr>
                                    <p:set>
                                      <p:cBhvr>
                                        <p:cTn id="17" dur="1000" fill="hold"/>
                                        <p:tgtEl>
                                          <p:spTgt spid="10"/>
                                        </p:tgtEl>
                                        <p:attrNameLst>
                                          <p:attrName>fill.type</p:attrName>
                                        </p:attrNameLst>
                                      </p:cBhvr>
                                      <p:to>
                                        <p:strVal val="solid"/>
                                      </p:to>
                                    </p:set>
                                    <p:set>
                                      <p:cBhvr>
                                        <p:cTn id="18" dur="1000" fill="hold"/>
                                        <p:tgtEl>
                                          <p:spTgt spid="10"/>
                                        </p:tgtEl>
                                        <p:attrNameLst>
                                          <p:attrName>fill.on</p:attrName>
                                        </p:attrNameLst>
                                      </p:cBhvr>
                                      <p:to>
                                        <p:strVal val="true"/>
                                      </p:to>
                                    </p:set>
                                  </p:childTnLst>
                                </p:cTn>
                              </p:par>
                            </p:childTnLst>
                          </p:cTn>
                        </p:par>
                        <p:par>
                          <p:cTn id="19" fill="hold">
                            <p:stCondLst>
                              <p:cond delay="5000"/>
                            </p:stCondLst>
                            <p:childTnLst>
                              <p:par>
                                <p:cTn id="20" presetID="1" presetClass="emph" presetSubtype="2" fill="hold" nodeType="afterEffect">
                                  <p:stCondLst>
                                    <p:cond delay="0"/>
                                  </p:stCondLst>
                                  <p:childTnLst>
                                    <p:animClr clrSpc="rgb" dir="cw">
                                      <p:cBhvr>
                                        <p:cTn id="21" dur="1000" fill="hold"/>
                                        <p:tgtEl>
                                          <p:spTgt spid="11"/>
                                        </p:tgtEl>
                                        <p:attrNameLst>
                                          <p:attrName>fillcolor</p:attrName>
                                        </p:attrNameLst>
                                      </p:cBhvr>
                                      <p:to>
                                        <a:srgbClr val="FFF9AB"/>
                                      </p:to>
                                    </p:animClr>
                                    <p:set>
                                      <p:cBhvr>
                                        <p:cTn id="22" dur="1000" fill="hold"/>
                                        <p:tgtEl>
                                          <p:spTgt spid="11"/>
                                        </p:tgtEl>
                                        <p:attrNameLst>
                                          <p:attrName>fill.type</p:attrName>
                                        </p:attrNameLst>
                                      </p:cBhvr>
                                      <p:to>
                                        <p:strVal val="solid"/>
                                      </p:to>
                                    </p:set>
                                    <p:set>
                                      <p:cBhvr>
                                        <p:cTn id="23" dur="1000" fill="hold"/>
                                        <p:tgtEl>
                                          <p:spTgt spid="11"/>
                                        </p:tgtEl>
                                        <p:attrNameLst>
                                          <p:attrName>fill.on</p:attrName>
                                        </p:attrNameLst>
                                      </p:cBhvr>
                                      <p:to>
                                        <p:strVal val="true"/>
                                      </p:to>
                                    </p:set>
                                  </p:childTnLst>
                                </p:cTn>
                              </p:par>
                            </p:childTnLst>
                          </p:cTn>
                        </p:par>
                        <p:par>
                          <p:cTn id="24" fill="hold">
                            <p:stCondLst>
                              <p:cond delay="6000"/>
                            </p:stCondLst>
                            <p:childTnLst>
                              <p:par>
                                <p:cTn id="25" presetID="1" presetClass="emph" presetSubtype="2" fill="hold" nodeType="afterEffect">
                                  <p:stCondLst>
                                    <p:cond delay="0"/>
                                  </p:stCondLst>
                                  <p:childTnLst>
                                    <p:animClr clrSpc="rgb" dir="cw">
                                      <p:cBhvr>
                                        <p:cTn id="26" dur="1000" fill="hold"/>
                                        <p:tgtEl>
                                          <p:spTgt spid="12"/>
                                        </p:tgtEl>
                                        <p:attrNameLst>
                                          <p:attrName>fillcolor</p:attrName>
                                        </p:attrNameLst>
                                      </p:cBhvr>
                                      <p:to>
                                        <a:srgbClr val="FFF9AB"/>
                                      </p:to>
                                    </p:animClr>
                                    <p:set>
                                      <p:cBhvr>
                                        <p:cTn id="27" dur="1000" fill="hold"/>
                                        <p:tgtEl>
                                          <p:spTgt spid="12"/>
                                        </p:tgtEl>
                                        <p:attrNameLst>
                                          <p:attrName>fill.type</p:attrName>
                                        </p:attrNameLst>
                                      </p:cBhvr>
                                      <p:to>
                                        <p:strVal val="solid"/>
                                      </p:to>
                                    </p:set>
                                    <p:set>
                                      <p:cBhvr>
                                        <p:cTn id="28" dur="1000" fill="hold"/>
                                        <p:tgtEl>
                                          <p:spTgt spid="1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a:extLst>
              <a:ext uri="{FF2B5EF4-FFF2-40B4-BE49-F238E27FC236}">
                <a16:creationId xmlns:a16="http://schemas.microsoft.com/office/drawing/2014/main" xmlns="" id="{97379DE7-7EEC-4978-8A9F-3B993D4566AC}"/>
              </a:ext>
            </a:extLst>
          </p:cNvPr>
          <p:cNvGraphicFramePr>
            <a:graphicFrameLocks noGrp="1"/>
          </p:cNvGraphicFramePr>
          <p:nvPr>
            <p:ph idx="1"/>
            <p:extLst>
              <p:ext uri="{D42A27DB-BD31-4B8C-83A1-F6EECF244321}">
                <p14:modId xmlns:p14="http://schemas.microsoft.com/office/powerpoint/2010/main" xmlns="" val="2016686597"/>
              </p:ext>
            </p:extLst>
          </p:nvPr>
        </p:nvGraphicFramePr>
        <p:xfrm>
          <a:off x="107504" y="1268760"/>
          <a:ext cx="8903146" cy="5704872"/>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a:extLst>
              <a:ext uri="{FF2B5EF4-FFF2-40B4-BE49-F238E27FC236}">
                <a16:creationId xmlns:a16="http://schemas.microsoft.com/office/drawing/2014/main" xmlns="" id="{78EDDB9A-7DC8-4B33-8CAD-98999AA45C0F}"/>
              </a:ext>
            </a:extLst>
          </p:cNvPr>
          <p:cNvSpPr>
            <a:spLocks noGrp="1"/>
          </p:cNvSpPr>
          <p:nvPr>
            <p:ph type="title"/>
          </p:nvPr>
        </p:nvSpPr>
        <p:spPr/>
        <p:txBody>
          <a:bodyPr/>
          <a:lstStyle/>
          <a:p>
            <a:r>
              <a:rPr lang="ja-JP" altLang="en-US" dirty="0"/>
              <a:t>寄付金の推移</a:t>
            </a:r>
          </a:p>
        </p:txBody>
      </p:sp>
      <p:sp>
        <p:nvSpPr>
          <p:cNvPr id="8" name="吹き出し: 四角形 7">
            <a:extLst>
              <a:ext uri="{FF2B5EF4-FFF2-40B4-BE49-F238E27FC236}">
                <a16:creationId xmlns:a16="http://schemas.microsoft.com/office/drawing/2014/main" xmlns="" id="{9D9FE981-74D6-454F-B149-8127283C0C5D}"/>
              </a:ext>
            </a:extLst>
          </p:cNvPr>
          <p:cNvSpPr/>
          <p:nvPr/>
        </p:nvSpPr>
        <p:spPr>
          <a:xfrm>
            <a:off x="323528" y="1960250"/>
            <a:ext cx="936104" cy="648072"/>
          </a:xfrm>
          <a:prstGeom prst="wedgeRectCallout">
            <a:avLst>
              <a:gd name="adj1" fmla="val -49934"/>
              <a:gd name="adj2" fmla="val 11188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Yu Gothic UI" panose="020B0500000000000000" pitchFamily="50" charset="-128"/>
                <a:ea typeface="Yu Gothic UI" panose="020B0500000000000000" pitchFamily="50" charset="-128"/>
              </a:rPr>
              <a:t>17</a:t>
            </a:r>
            <a:r>
              <a:rPr kumimoji="1" lang="ja-JP" altLang="en-US" sz="2000" b="1" dirty="0">
                <a:latin typeface="Yu Gothic UI" panose="020B0500000000000000" pitchFamily="50" charset="-128"/>
                <a:ea typeface="Yu Gothic UI" panose="020B0500000000000000" pitchFamily="50" charset="-128"/>
              </a:rPr>
              <a:t>億</a:t>
            </a:r>
            <a:endParaRPr kumimoji="1" lang="ja-JP" altLang="en-US" sz="3200" b="1" dirty="0">
              <a:latin typeface="Yu Gothic UI" panose="020B0500000000000000" pitchFamily="50" charset="-128"/>
              <a:ea typeface="Yu Gothic UI" panose="020B0500000000000000" pitchFamily="50" charset="-128"/>
            </a:endParaRPr>
          </a:p>
        </p:txBody>
      </p:sp>
      <p:sp>
        <p:nvSpPr>
          <p:cNvPr id="9" name="吹き出し: 四角形 8">
            <a:extLst>
              <a:ext uri="{FF2B5EF4-FFF2-40B4-BE49-F238E27FC236}">
                <a16:creationId xmlns:a16="http://schemas.microsoft.com/office/drawing/2014/main" xmlns="" id="{781772EA-642F-459C-B0B9-2DC4522786C9}"/>
              </a:ext>
            </a:extLst>
          </p:cNvPr>
          <p:cNvSpPr/>
          <p:nvPr/>
        </p:nvSpPr>
        <p:spPr>
          <a:xfrm>
            <a:off x="3465662" y="2519380"/>
            <a:ext cx="1368152" cy="648072"/>
          </a:xfrm>
          <a:prstGeom prst="wedgeRectCallout">
            <a:avLst>
              <a:gd name="adj1" fmla="val -19859"/>
              <a:gd name="adj2" fmla="val 13128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Yu Gothic UI" panose="020B0500000000000000" pitchFamily="50" charset="-128"/>
                <a:ea typeface="Yu Gothic UI" panose="020B0500000000000000" pitchFamily="50" charset="-128"/>
              </a:rPr>
              <a:t>13</a:t>
            </a:r>
            <a:r>
              <a:rPr kumimoji="1" lang="ja-JP" altLang="en-US" sz="2000" b="1" dirty="0">
                <a:latin typeface="Yu Gothic UI" panose="020B0500000000000000" pitchFamily="50" charset="-128"/>
                <a:ea typeface="Yu Gothic UI" panose="020B0500000000000000" pitchFamily="50" charset="-128"/>
              </a:rPr>
              <a:t>億</a:t>
            </a:r>
            <a:r>
              <a:rPr lang="en-US" altLang="ja-JP" sz="3200" b="1" dirty="0">
                <a:latin typeface="Yu Gothic UI" panose="020B0500000000000000" pitchFamily="50" charset="-128"/>
                <a:ea typeface="Yu Gothic UI" panose="020B0500000000000000" pitchFamily="50" charset="-128"/>
              </a:rPr>
              <a:t>3</a:t>
            </a:r>
            <a:r>
              <a:rPr kumimoji="1" lang="ja-JP" altLang="en-US" sz="2000" b="1" dirty="0">
                <a:latin typeface="Yu Gothic UI" panose="020B0500000000000000" pitchFamily="50" charset="-128"/>
                <a:ea typeface="Yu Gothic UI" panose="020B0500000000000000" pitchFamily="50" charset="-128"/>
              </a:rPr>
              <a:t>千</a:t>
            </a:r>
            <a:endParaRPr kumimoji="1" lang="ja-JP" altLang="en-US" sz="3200" b="1" dirty="0">
              <a:latin typeface="Yu Gothic UI" panose="020B0500000000000000" pitchFamily="50" charset="-128"/>
              <a:ea typeface="Yu Gothic UI" panose="020B0500000000000000" pitchFamily="50" charset="-128"/>
            </a:endParaRPr>
          </a:p>
        </p:txBody>
      </p:sp>
      <p:sp>
        <p:nvSpPr>
          <p:cNvPr id="11" name="吹き出し: 四角形 10">
            <a:extLst>
              <a:ext uri="{FF2B5EF4-FFF2-40B4-BE49-F238E27FC236}">
                <a16:creationId xmlns:a16="http://schemas.microsoft.com/office/drawing/2014/main" xmlns="" id="{D4B1BE3C-9C75-4CD9-894D-236CB98E6D33}"/>
              </a:ext>
            </a:extLst>
          </p:cNvPr>
          <p:cNvSpPr/>
          <p:nvPr/>
        </p:nvSpPr>
        <p:spPr>
          <a:xfrm>
            <a:off x="7679784" y="2636912"/>
            <a:ext cx="1368152" cy="648072"/>
          </a:xfrm>
          <a:prstGeom prst="wedgeRectCallout">
            <a:avLst>
              <a:gd name="adj1" fmla="val 29432"/>
              <a:gd name="adj2" fmla="val 11188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Yu Gothic UI" panose="020B0500000000000000" pitchFamily="50" charset="-128"/>
                <a:ea typeface="Yu Gothic UI" panose="020B0500000000000000" pitchFamily="50" charset="-128"/>
              </a:rPr>
              <a:t>13</a:t>
            </a:r>
            <a:r>
              <a:rPr kumimoji="1" lang="ja-JP" altLang="en-US" sz="2000" b="1" dirty="0">
                <a:latin typeface="Yu Gothic UI" panose="020B0500000000000000" pitchFamily="50" charset="-128"/>
                <a:ea typeface="Yu Gothic UI" panose="020B0500000000000000" pitchFamily="50" charset="-128"/>
              </a:rPr>
              <a:t>億</a:t>
            </a:r>
            <a:r>
              <a:rPr lang="en-US" altLang="ja-JP" sz="3200" b="1" dirty="0">
                <a:latin typeface="Yu Gothic UI" panose="020B0500000000000000" pitchFamily="50" charset="-128"/>
                <a:ea typeface="Yu Gothic UI" panose="020B0500000000000000" pitchFamily="50" charset="-128"/>
              </a:rPr>
              <a:t>4</a:t>
            </a:r>
            <a:r>
              <a:rPr kumimoji="1" lang="ja-JP" altLang="en-US" sz="2000" b="1" dirty="0">
                <a:latin typeface="Yu Gothic UI" panose="020B0500000000000000" pitchFamily="50" charset="-128"/>
                <a:ea typeface="Yu Gothic UI" panose="020B0500000000000000" pitchFamily="50" charset="-128"/>
              </a:rPr>
              <a:t>千</a:t>
            </a:r>
            <a:endParaRPr kumimoji="1" lang="ja-JP" altLang="en-US" sz="3200" b="1" dirty="0">
              <a:latin typeface="Yu Gothic UI" panose="020B0500000000000000" pitchFamily="50" charset="-128"/>
              <a:ea typeface="Yu Gothic UI" panose="020B0500000000000000" pitchFamily="50" charset="-128"/>
            </a:endParaRPr>
          </a:p>
        </p:txBody>
      </p:sp>
      <p:sp>
        <p:nvSpPr>
          <p:cNvPr id="12" name="吹き出し: 角を丸めた四角形 11">
            <a:extLst>
              <a:ext uri="{FF2B5EF4-FFF2-40B4-BE49-F238E27FC236}">
                <a16:creationId xmlns:a16="http://schemas.microsoft.com/office/drawing/2014/main" xmlns="" id="{22EE3B8E-EA3A-4EB0-871E-CAE817AAA204}"/>
              </a:ext>
            </a:extLst>
          </p:cNvPr>
          <p:cNvSpPr/>
          <p:nvPr/>
        </p:nvSpPr>
        <p:spPr>
          <a:xfrm rot="21268187">
            <a:off x="7014643" y="479828"/>
            <a:ext cx="2156369" cy="1036664"/>
          </a:xfrm>
          <a:prstGeom prst="wedgeRoundRectCallout">
            <a:avLst>
              <a:gd name="adj1" fmla="val 2955"/>
              <a:gd name="adj2" fmla="val 82500"/>
              <a:gd name="adj3" fmla="val 16667"/>
            </a:avLst>
          </a:prstGeom>
          <a:solidFill>
            <a:srgbClr val="0192FF"/>
          </a:solidFill>
          <a:ln w="381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円～の</a:t>
            </a: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
            </a:r>
            <a:br>
              <a:rPr lang="en-US" altLang="ja-JP" sz="2800" dirty="0">
                <a:solidFill>
                  <a:schemeClr val="bg1"/>
                </a:solidFill>
                <a:latin typeface="HGP創英角ｺﾞｼｯｸUB" panose="020B0900000000000000" pitchFamily="50" charset="-128"/>
                <a:ea typeface="HGP創英角ｺﾞｼｯｸUB" panose="020B0900000000000000" pitchFamily="50" charset="-128"/>
              </a:rPr>
            </a:b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任意寄付</a:t>
            </a:r>
          </a:p>
        </p:txBody>
      </p:sp>
      <p:sp>
        <p:nvSpPr>
          <p:cNvPr id="13" name="吹き出し: 角を丸めた四角形 12">
            <a:extLst>
              <a:ext uri="{FF2B5EF4-FFF2-40B4-BE49-F238E27FC236}">
                <a16:creationId xmlns:a16="http://schemas.microsoft.com/office/drawing/2014/main" xmlns="" id="{45C01B8C-B118-4122-840A-791EE96743BF}"/>
              </a:ext>
            </a:extLst>
          </p:cNvPr>
          <p:cNvSpPr/>
          <p:nvPr/>
        </p:nvSpPr>
        <p:spPr>
          <a:xfrm rot="21268187">
            <a:off x="5120991" y="479828"/>
            <a:ext cx="2156369" cy="1036664"/>
          </a:xfrm>
          <a:prstGeom prst="wedgeRoundRectCallout">
            <a:avLst>
              <a:gd name="adj1" fmla="val 2955"/>
              <a:gd name="adj2" fmla="val 82500"/>
              <a:gd name="adj3" fmla="val 16667"/>
            </a:avLst>
          </a:prstGeom>
          <a:solidFill>
            <a:srgbClr val="0070C0"/>
          </a:solidFill>
          <a:ln w="381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クラブ会員数分の寄付</a:t>
            </a:r>
          </a:p>
        </p:txBody>
      </p:sp>
    </p:spTree>
    <p:extLst>
      <p:ext uri="{BB962C8B-B14F-4D97-AF65-F5344CB8AC3E}">
        <p14:creationId xmlns:p14="http://schemas.microsoft.com/office/powerpoint/2010/main" xmlns="" val="120509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7" dur="200"/>
                                        <p:tgtEl>
                                          <p:spTgt spid="7">
                                            <p:graphicEl>
                                              <a:chart seriesIdx="-3" categoryIdx="-3" bldStep="gridLegen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fade">
                                      <p:cBhvr>
                                        <p:cTn id="14" dur="200"/>
                                        <p:tgtEl>
                                          <p:spTgt spid="7">
                                            <p:graphicEl>
                                              <a:chart seriesIdx="-4" categoryIdx="0" bldStep="category"/>
                                            </p:graphicEl>
                                          </p:spTgt>
                                        </p:tgtEl>
                                      </p:cBhvr>
                                    </p:animEffect>
                                  </p:childTnLst>
                                </p:cTn>
                              </p:par>
                            </p:childTnLst>
                          </p:cTn>
                        </p:par>
                        <p:par>
                          <p:cTn id="15" fill="hold">
                            <p:stCondLst>
                              <p:cond delay="700"/>
                            </p:stCondLst>
                            <p:childTnLst>
                              <p:par>
                                <p:cTn id="16" presetID="10" presetClass="entr" presetSubtype="0" fill="hold" grpId="0" nodeType="afterEffect">
                                  <p:stCondLst>
                                    <p:cond delay="0"/>
                                  </p:stCondLst>
                                  <p:childTnLst>
                                    <p:set>
                                      <p:cBhvr>
                                        <p:cTn id="17"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fade">
                                      <p:cBhvr>
                                        <p:cTn id="18" dur="200"/>
                                        <p:tgtEl>
                                          <p:spTgt spid="7">
                                            <p:graphicEl>
                                              <a:chart seriesIdx="-4" categoryIdx="1" bldStep="category"/>
                                            </p:graphicEl>
                                          </p:spTgt>
                                        </p:tgtEl>
                                      </p:cBhvr>
                                    </p:animEffect>
                                  </p:childTnLst>
                                </p:cTn>
                              </p:par>
                            </p:childTnLst>
                          </p:cTn>
                        </p:par>
                        <p:par>
                          <p:cTn id="19" fill="hold">
                            <p:stCondLst>
                              <p:cond delay="900"/>
                            </p:stCondLst>
                            <p:childTnLst>
                              <p:par>
                                <p:cTn id="20" presetID="10" presetClass="entr" presetSubtype="0" fill="hold" grpId="0" nodeType="afterEffect">
                                  <p:stCondLst>
                                    <p:cond delay="0"/>
                                  </p:stCondLst>
                                  <p:childTnLst>
                                    <p:set>
                                      <p:cBhvr>
                                        <p:cTn id="21" dur="1" fill="hold">
                                          <p:stCondLst>
                                            <p:cond delay="0"/>
                                          </p:stCondLst>
                                        </p:cTn>
                                        <p:tgtEl>
                                          <p:spTgt spid="7">
                                            <p:graphicEl>
                                              <a:chart seriesIdx="-4" categoryIdx="2" bldStep="category"/>
                                            </p:graphicEl>
                                          </p:spTgt>
                                        </p:tgtEl>
                                        <p:attrNameLst>
                                          <p:attrName>style.visibility</p:attrName>
                                        </p:attrNameLst>
                                      </p:cBhvr>
                                      <p:to>
                                        <p:strVal val="visible"/>
                                      </p:to>
                                    </p:set>
                                    <p:animEffect transition="in" filter="fade">
                                      <p:cBhvr>
                                        <p:cTn id="22" dur="200"/>
                                        <p:tgtEl>
                                          <p:spTgt spid="7">
                                            <p:graphicEl>
                                              <a:chart seriesIdx="-4" categoryIdx="2" bldStep="category"/>
                                            </p:graphicEl>
                                          </p:spTgt>
                                        </p:tgtEl>
                                      </p:cBhvr>
                                    </p:animEffect>
                                  </p:childTnLst>
                                </p:cTn>
                              </p:par>
                            </p:childTnLst>
                          </p:cTn>
                        </p:par>
                        <p:par>
                          <p:cTn id="23" fill="hold">
                            <p:stCondLst>
                              <p:cond delay="1100"/>
                            </p:stCondLst>
                            <p:childTnLst>
                              <p:par>
                                <p:cTn id="24" presetID="10" presetClass="entr" presetSubtype="0" fill="hold" grpId="0" nodeType="afterEffect">
                                  <p:stCondLst>
                                    <p:cond delay="0"/>
                                  </p:stCondLst>
                                  <p:childTnLst>
                                    <p:set>
                                      <p:cBhvr>
                                        <p:cTn id="25" dur="1" fill="hold">
                                          <p:stCondLst>
                                            <p:cond delay="0"/>
                                          </p:stCondLst>
                                        </p:cTn>
                                        <p:tgtEl>
                                          <p:spTgt spid="7">
                                            <p:graphicEl>
                                              <a:chart seriesIdx="-4" categoryIdx="3" bldStep="category"/>
                                            </p:graphicEl>
                                          </p:spTgt>
                                        </p:tgtEl>
                                        <p:attrNameLst>
                                          <p:attrName>style.visibility</p:attrName>
                                        </p:attrNameLst>
                                      </p:cBhvr>
                                      <p:to>
                                        <p:strVal val="visible"/>
                                      </p:to>
                                    </p:set>
                                    <p:animEffect transition="in" filter="fade">
                                      <p:cBhvr>
                                        <p:cTn id="26" dur="200"/>
                                        <p:tgtEl>
                                          <p:spTgt spid="7">
                                            <p:graphicEl>
                                              <a:chart seriesIdx="-4" categoryIdx="3" bldStep="category"/>
                                            </p:graphicEl>
                                          </p:spTgt>
                                        </p:tgtEl>
                                      </p:cBhvr>
                                    </p:animEffect>
                                  </p:childTnLst>
                                </p:cTn>
                              </p:par>
                            </p:childTnLst>
                          </p:cTn>
                        </p:par>
                        <p:par>
                          <p:cTn id="27" fill="hold">
                            <p:stCondLst>
                              <p:cond delay="1300"/>
                            </p:stCondLst>
                            <p:childTnLst>
                              <p:par>
                                <p:cTn id="28" presetID="10" presetClass="entr" presetSubtype="0" fill="hold" grpId="0" nodeType="afterEffect">
                                  <p:stCondLst>
                                    <p:cond delay="0"/>
                                  </p:stCondLst>
                                  <p:childTnLst>
                                    <p:set>
                                      <p:cBhvr>
                                        <p:cTn id="29" dur="1" fill="hold">
                                          <p:stCondLst>
                                            <p:cond delay="0"/>
                                          </p:stCondLst>
                                        </p:cTn>
                                        <p:tgtEl>
                                          <p:spTgt spid="7">
                                            <p:graphicEl>
                                              <a:chart seriesIdx="-4" categoryIdx="4" bldStep="category"/>
                                            </p:graphicEl>
                                          </p:spTgt>
                                        </p:tgtEl>
                                        <p:attrNameLst>
                                          <p:attrName>style.visibility</p:attrName>
                                        </p:attrNameLst>
                                      </p:cBhvr>
                                      <p:to>
                                        <p:strVal val="visible"/>
                                      </p:to>
                                    </p:set>
                                    <p:animEffect transition="in" filter="fade">
                                      <p:cBhvr>
                                        <p:cTn id="30" dur="200"/>
                                        <p:tgtEl>
                                          <p:spTgt spid="7">
                                            <p:graphicEl>
                                              <a:chart seriesIdx="-4" categoryIdx="4" bldStep="category"/>
                                            </p:graphicEl>
                                          </p:spTgt>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7">
                                            <p:graphicEl>
                                              <a:chart seriesIdx="-4" categoryIdx="5" bldStep="category"/>
                                            </p:graphicEl>
                                          </p:spTgt>
                                        </p:tgtEl>
                                        <p:attrNameLst>
                                          <p:attrName>style.visibility</p:attrName>
                                        </p:attrNameLst>
                                      </p:cBhvr>
                                      <p:to>
                                        <p:strVal val="visible"/>
                                      </p:to>
                                    </p:set>
                                    <p:animEffect transition="in" filter="fade">
                                      <p:cBhvr>
                                        <p:cTn id="34" dur="200"/>
                                        <p:tgtEl>
                                          <p:spTgt spid="7">
                                            <p:graphicEl>
                                              <a:chart seriesIdx="-4" categoryIdx="5" bldStep="category"/>
                                            </p:graphicEl>
                                          </p:spTgt>
                                        </p:tgtEl>
                                      </p:cBhvr>
                                    </p:animEffect>
                                  </p:childTnLst>
                                </p:cTn>
                              </p:par>
                            </p:childTnLst>
                          </p:cTn>
                        </p:par>
                        <p:par>
                          <p:cTn id="35" fill="hold">
                            <p:stCondLst>
                              <p:cond delay="1700"/>
                            </p:stCondLst>
                            <p:childTnLst>
                              <p:par>
                                <p:cTn id="36" presetID="10" presetClass="entr" presetSubtype="0" fill="hold" grpId="0" nodeType="afterEffect">
                                  <p:stCondLst>
                                    <p:cond delay="0"/>
                                  </p:stCondLst>
                                  <p:childTnLst>
                                    <p:set>
                                      <p:cBhvr>
                                        <p:cTn id="37" dur="1" fill="hold">
                                          <p:stCondLst>
                                            <p:cond delay="0"/>
                                          </p:stCondLst>
                                        </p:cTn>
                                        <p:tgtEl>
                                          <p:spTgt spid="7">
                                            <p:graphicEl>
                                              <a:chart seriesIdx="-4" categoryIdx="6" bldStep="category"/>
                                            </p:graphicEl>
                                          </p:spTgt>
                                        </p:tgtEl>
                                        <p:attrNameLst>
                                          <p:attrName>style.visibility</p:attrName>
                                        </p:attrNameLst>
                                      </p:cBhvr>
                                      <p:to>
                                        <p:strVal val="visible"/>
                                      </p:to>
                                    </p:set>
                                    <p:animEffect transition="in" filter="fade">
                                      <p:cBhvr>
                                        <p:cTn id="38" dur="200"/>
                                        <p:tgtEl>
                                          <p:spTgt spid="7">
                                            <p:graphicEl>
                                              <a:chart seriesIdx="-4" categoryIdx="6" bldStep="category"/>
                                            </p:graphicEl>
                                          </p:spTgt>
                                        </p:tgtEl>
                                      </p:cBhvr>
                                    </p:animEffect>
                                  </p:childTnLst>
                                </p:cTn>
                              </p:par>
                            </p:childTnLst>
                          </p:cTn>
                        </p:par>
                        <p:par>
                          <p:cTn id="39" fill="hold">
                            <p:stCondLst>
                              <p:cond delay="1900"/>
                            </p:stCondLst>
                            <p:childTnLst>
                              <p:par>
                                <p:cTn id="40" presetID="10" presetClass="entr" presetSubtype="0" fill="hold" grpId="0" nodeType="afterEffect">
                                  <p:stCondLst>
                                    <p:cond delay="0"/>
                                  </p:stCondLst>
                                  <p:childTnLst>
                                    <p:set>
                                      <p:cBhvr>
                                        <p:cTn id="41" dur="1" fill="hold">
                                          <p:stCondLst>
                                            <p:cond delay="0"/>
                                          </p:stCondLst>
                                        </p:cTn>
                                        <p:tgtEl>
                                          <p:spTgt spid="7">
                                            <p:graphicEl>
                                              <a:chart seriesIdx="-4" categoryIdx="7" bldStep="category"/>
                                            </p:graphicEl>
                                          </p:spTgt>
                                        </p:tgtEl>
                                        <p:attrNameLst>
                                          <p:attrName>style.visibility</p:attrName>
                                        </p:attrNameLst>
                                      </p:cBhvr>
                                      <p:to>
                                        <p:strVal val="visible"/>
                                      </p:to>
                                    </p:set>
                                    <p:animEffect transition="in" filter="fade">
                                      <p:cBhvr>
                                        <p:cTn id="42" dur="200"/>
                                        <p:tgtEl>
                                          <p:spTgt spid="7">
                                            <p:graphicEl>
                                              <a:chart seriesIdx="-4" categoryIdx="7" bldStep="category"/>
                                            </p:graphicEl>
                                          </p:spTgt>
                                        </p:tgtEl>
                                      </p:cBhvr>
                                    </p:animEffect>
                                  </p:childTnLst>
                                </p:cTn>
                              </p:par>
                            </p:childTnLst>
                          </p:cTn>
                        </p:par>
                        <p:par>
                          <p:cTn id="43" fill="hold">
                            <p:stCondLst>
                              <p:cond delay="2100"/>
                            </p:stCondLst>
                            <p:childTnLst>
                              <p:par>
                                <p:cTn id="44" presetID="10" presetClass="entr" presetSubtype="0" fill="hold" grpId="0" nodeType="afterEffect">
                                  <p:stCondLst>
                                    <p:cond delay="0"/>
                                  </p:stCondLst>
                                  <p:childTnLst>
                                    <p:set>
                                      <p:cBhvr>
                                        <p:cTn id="45" dur="1" fill="hold">
                                          <p:stCondLst>
                                            <p:cond delay="0"/>
                                          </p:stCondLst>
                                        </p:cTn>
                                        <p:tgtEl>
                                          <p:spTgt spid="7">
                                            <p:graphicEl>
                                              <a:chart seriesIdx="-4" categoryIdx="8" bldStep="category"/>
                                            </p:graphicEl>
                                          </p:spTgt>
                                        </p:tgtEl>
                                        <p:attrNameLst>
                                          <p:attrName>style.visibility</p:attrName>
                                        </p:attrNameLst>
                                      </p:cBhvr>
                                      <p:to>
                                        <p:strVal val="visible"/>
                                      </p:to>
                                    </p:set>
                                    <p:animEffect transition="in" filter="fade">
                                      <p:cBhvr>
                                        <p:cTn id="46" dur="200"/>
                                        <p:tgtEl>
                                          <p:spTgt spid="7">
                                            <p:graphicEl>
                                              <a:chart seriesIdx="-4" categoryIdx="8" bldStep="category"/>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childTnLst>
                                </p:cTn>
                              </p:par>
                            </p:childTnLst>
                          </p:cTn>
                        </p:par>
                        <p:par>
                          <p:cTn id="50" fill="hold">
                            <p:stCondLst>
                              <p:cond delay="2600"/>
                            </p:stCondLst>
                            <p:childTnLst>
                              <p:par>
                                <p:cTn id="51" presetID="10" presetClass="entr" presetSubtype="0" fill="hold" grpId="0" nodeType="afterEffect">
                                  <p:stCondLst>
                                    <p:cond delay="0"/>
                                  </p:stCondLst>
                                  <p:childTnLst>
                                    <p:set>
                                      <p:cBhvr>
                                        <p:cTn id="52" dur="1" fill="hold">
                                          <p:stCondLst>
                                            <p:cond delay="0"/>
                                          </p:stCondLst>
                                        </p:cTn>
                                        <p:tgtEl>
                                          <p:spTgt spid="7">
                                            <p:graphicEl>
                                              <a:chart seriesIdx="-4" categoryIdx="9" bldStep="category"/>
                                            </p:graphicEl>
                                          </p:spTgt>
                                        </p:tgtEl>
                                        <p:attrNameLst>
                                          <p:attrName>style.visibility</p:attrName>
                                        </p:attrNameLst>
                                      </p:cBhvr>
                                      <p:to>
                                        <p:strVal val="visible"/>
                                      </p:to>
                                    </p:set>
                                    <p:animEffect transition="in" filter="fade">
                                      <p:cBhvr>
                                        <p:cTn id="53" dur="200"/>
                                        <p:tgtEl>
                                          <p:spTgt spid="7">
                                            <p:graphicEl>
                                              <a:chart seriesIdx="-4" categoryIdx="9" bldStep="category"/>
                                            </p:graphicEl>
                                          </p:spTgt>
                                        </p:tgtEl>
                                      </p:cBhvr>
                                    </p:animEffect>
                                  </p:childTnLst>
                                </p:cTn>
                              </p:par>
                            </p:childTnLst>
                          </p:cTn>
                        </p:par>
                        <p:par>
                          <p:cTn id="54" fill="hold">
                            <p:stCondLst>
                              <p:cond delay="2800"/>
                            </p:stCondLst>
                            <p:childTnLst>
                              <p:par>
                                <p:cTn id="55" presetID="10" presetClass="entr" presetSubtype="0" fill="hold" grpId="0" nodeType="afterEffect">
                                  <p:stCondLst>
                                    <p:cond delay="0"/>
                                  </p:stCondLst>
                                  <p:childTnLst>
                                    <p:set>
                                      <p:cBhvr>
                                        <p:cTn id="56" dur="1" fill="hold">
                                          <p:stCondLst>
                                            <p:cond delay="0"/>
                                          </p:stCondLst>
                                        </p:cTn>
                                        <p:tgtEl>
                                          <p:spTgt spid="7">
                                            <p:graphicEl>
                                              <a:chart seriesIdx="-4" categoryIdx="10" bldStep="category"/>
                                            </p:graphicEl>
                                          </p:spTgt>
                                        </p:tgtEl>
                                        <p:attrNameLst>
                                          <p:attrName>style.visibility</p:attrName>
                                        </p:attrNameLst>
                                      </p:cBhvr>
                                      <p:to>
                                        <p:strVal val="visible"/>
                                      </p:to>
                                    </p:set>
                                    <p:animEffect transition="in" filter="fade">
                                      <p:cBhvr>
                                        <p:cTn id="57" dur="200"/>
                                        <p:tgtEl>
                                          <p:spTgt spid="7">
                                            <p:graphicEl>
                                              <a:chart seriesIdx="-4" categoryIdx="10" bldStep="category"/>
                                            </p:graphicEl>
                                          </p:spTgt>
                                        </p:tgtEl>
                                      </p:cBhvr>
                                    </p:animEffect>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7">
                                            <p:graphicEl>
                                              <a:chart seriesIdx="-4" categoryIdx="11" bldStep="category"/>
                                            </p:graphicEl>
                                          </p:spTgt>
                                        </p:tgtEl>
                                        <p:attrNameLst>
                                          <p:attrName>style.visibility</p:attrName>
                                        </p:attrNameLst>
                                      </p:cBhvr>
                                      <p:to>
                                        <p:strVal val="visible"/>
                                      </p:to>
                                    </p:set>
                                    <p:animEffect transition="in" filter="fade">
                                      <p:cBhvr>
                                        <p:cTn id="61" dur="200"/>
                                        <p:tgtEl>
                                          <p:spTgt spid="7">
                                            <p:graphicEl>
                                              <a:chart seriesIdx="-4" categoryIdx="11" bldStep="category"/>
                                            </p:graphicEl>
                                          </p:spTgt>
                                        </p:tgtEl>
                                      </p:cBhvr>
                                    </p:animEffect>
                                  </p:childTnLst>
                                </p:cTn>
                              </p:par>
                            </p:childTnLst>
                          </p:cTn>
                        </p:par>
                        <p:par>
                          <p:cTn id="62" fill="hold">
                            <p:stCondLst>
                              <p:cond delay="3200"/>
                            </p:stCondLst>
                            <p:childTnLst>
                              <p:par>
                                <p:cTn id="63" presetID="10" presetClass="entr" presetSubtype="0" fill="hold" grpId="0" nodeType="afterEffect">
                                  <p:stCondLst>
                                    <p:cond delay="0"/>
                                  </p:stCondLst>
                                  <p:childTnLst>
                                    <p:set>
                                      <p:cBhvr>
                                        <p:cTn id="64" dur="1" fill="hold">
                                          <p:stCondLst>
                                            <p:cond delay="0"/>
                                          </p:stCondLst>
                                        </p:cTn>
                                        <p:tgtEl>
                                          <p:spTgt spid="7">
                                            <p:graphicEl>
                                              <a:chart seriesIdx="-4" categoryIdx="12" bldStep="category"/>
                                            </p:graphicEl>
                                          </p:spTgt>
                                        </p:tgtEl>
                                        <p:attrNameLst>
                                          <p:attrName>style.visibility</p:attrName>
                                        </p:attrNameLst>
                                      </p:cBhvr>
                                      <p:to>
                                        <p:strVal val="visible"/>
                                      </p:to>
                                    </p:set>
                                    <p:animEffect transition="in" filter="fade">
                                      <p:cBhvr>
                                        <p:cTn id="65" dur="200"/>
                                        <p:tgtEl>
                                          <p:spTgt spid="7">
                                            <p:graphicEl>
                                              <a:chart seriesIdx="-4" categoryIdx="12" bldStep="category"/>
                                            </p:graphicEl>
                                          </p:spTgt>
                                        </p:tgtEl>
                                      </p:cBhvr>
                                    </p:animEffect>
                                  </p:childTnLst>
                                </p:cTn>
                              </p:par>
                            </p:childTnLst>
                          </p:cTn>
                        </p:par>
                        <p:par>
                          <p:cTn id="66" fill="hold">
                            <p:stCondLst>
                              <p:cond delay="3400"/>
                            </p:stCondLst>
                            <p:childTnLst>
                              <p:par>
                                <p:cTn id="67" presetID="10" presetClass="entr" presetSubtype="0" fill="hold" grpId="0" nodeType="afterEffect">
                                  <p:stCondLst>
                                    <p:cond delay="0"/>
                                  </p:stCondLst>
                                  <p:childTnLst>
                                    <p:set>
                                      <p:cBhvr>
                                        <p:cTn id="68" dur="1" fill="hold">
                                          <p:stCondLst>
                                            <p:cond delay="0"/>
                                          </p:stCondLst>
                                        </p:cTn>
                                        <p:tgtEl>
                                          <p:spTgt spid="7">
                                            <p:graphicEl>
                                              <a:chart seriesIdx="-4" categoryIdx="13" bldStep="category"/>
                                            </p:graphicEl>
                                          </p:spTgt>
                                        </p:tgtEl>
                                        <p:attrNameLst>
                                          <p:attrName>style.visibility</p:attrName>
                                        </p:attrNameLst>
                                      </p:cBhvr>
                                      <p:to>
                                        <p:strVal val="visible"/>
                                      </p:to>
                                    </p:set>
                                    <p:animEffect transition="in" filter="fade">
                                      <p:cBhvr>
                                        <p:cTn id="69" dur="200"/>
                                        <p:tgtEl>
                                          <p:spTgt spid="7">
                                            <p:graphicEl>
                                              <a:chart seriesIdx="-4" categoryIdx="13" bldStep="category"/>
                                            </p:graphicEl>
                                          </p:spTgt>
                                        </p:tgtEl>
                                      </p:cBhvr>
                                    </p:animEffect>
                                  </p:childTnLst>
                                </p:cTn>
                              </p:par>
                            </p:childTnLst>
                          </p:cTn>
                        </p:par>
                        <p:par>
                          <p:cTn id="70" fill="hold">
                            <p:stCondLst>
                              <p:cond delay="3600"/>
                            </p:stCondLst>
                            <p:childTnLst>
                              <p:par>
                                <p:cTn id="71" presetID="10" presetClass="entr" presetSubtype="0" fill="hold" grpId="0" nodeType="afterEffect">
                                  <p:stCondLst>
                                    <p:cond delay="0"/>
                                  </p:stCondLst>
                                  <p:childTnLst>
                                    <p:set>
                                      <p:cBhvr>
                                        <p:cTn id="72" dur="1" fill="hold">
                                          <p:stCondLst>
                                            <p:cond delay="0"/>
                                          </p:stCondLst>
                                        </p:cTn>
                                        <p:tgtEl>
                                          <p:spTgt spid="7">
                                            <p:graphicEl>
                                              <a:chart seriesIdx="-4" categoryIdx="14" bldStep="category"/>
                                            </p:graphicEl>
                                          </p:spTgt>
                                        </p:tgtEl>
                                        <p:attrNameLst>
                                          <p:attrName>style.visibility</p:attrName>
                                        </p:attrNameLst>
                                      </p:cBhvr>
                                      <p:to>
                                        <p:strVal val="visible"/>
                                      </p:to>
                                    </p:set>
                                    <p:animEffect transition="in" filter="fade">
                                      <p:cBhvr>
                                        <p:cTn id="73" dur="200"/>
                                        <p:tgtEl>
                                          <p:spTgt spid="7">
                                            <p:graphicEl>
                                              <a:chart seriesIdx="-4" categoryIdx="14" bldStep="category"/>
                                            </p:graphicEl>
                                          </p:spTgt>
                                        </p:tgtEl>
                                      </p:cBhvr>
                                    </p:animEffect>
                                  </p:childTnLst>
                                </p:cTn>
                              </p:par>
                            </p:childTnLst>
                          </p:cTn>
                        </p:par>
                        <p:par>
                          <p:cTn id="74" fill="hold">
                            <p:stCondLst>
                              <p:cond delay="3800"/>
                            </p:stCondLst>
                            <p:childTnLst>
                              <p:par>
                                <p:cTn id="75" presetID="10" presetClass="entr" presetSubtype="0" fill="hold" grpId="0" nodeType="afterEffect">
                                  <p:stCondLst>
                                    <p:cond delay="0"/>
                                  </p:stCondLst>
                                  <p:childTnLst>
                                    <p:set>
                                      <p:cBhvr>
                                        <p:cTn id="76" dur="1" fill="hold">
                                          <p:stCondLst>
                                            <p:cond delay="0"/>
                                          </p:stCondLst>
                                        </p:cTn>
                                        <p:tgtEl>
                                          <p:spTgt spid="7">
                                            <p:graphicEl>
                                              <a:chart seriesIdx="-4" categoryIdx="15" bldStep="category"/>
                                            </p:graphicEl>
                                          </p:spTgt>
                                        </p:tgtEl>
                                        <p:attrNameLst>
                                          <p:attrName>style.visibility</p:attrName>
                                        </p:attrNameLst>
                                      </p:cBhvr>
                                      <p:to>
                                        <p:strVal val="visible"/>
                                      </p:to>
                                    </p:set>
                                    <p:animEffect transition="in" filter="fade">
                                      <p:cBhvr>
                                        <p:cTn id="77" dur="200"/>
                                        <p:tgtEl>
                                          <p:spTgt spid="7">
                                            <p:graphicEl>
                                              <a:chart seriesIdx="-4" categoryIdx="15" bldStep="category"/>
                                            </p:graphicEl>
                                          </p:spTgt>
                                        </p:tgtEl>
                                      </p:cBhvr>
                                    </p:animEffect>
                                  </p:childTnLst>
                                </p:cTn>
                              </p:par>
                            </p:childTnLst>
                          </p:cTn>
                        </p:par>
                        <p:par>
                          <p:cTn id="78" fill="hold">
                            <p:stCondLst>
                              <p:cond delay="4000"/>
                            </p:stCondLst>
                            <p:childTnLst>
                              <p:par>
                                <p:cTn id="79" presetID="10" presetClass="entr" presetSubtype="0" fill="hold" grpId="0" nodeType="afterEffect">
                                  <p:stCondLst>
                                    <p:cond delay="0"/>
                                  </p:stCondLst>
                                  <p:childTnLst>
                                    <p:set>
                                      <p:cBhvr>
                                        <p:cTn id="80" dur="1" fill="hold">
                                          <p:stCondLst>
                                            <p:cond delay="0"/>
                                          </p:stCondLst>
                                        </p:cTn>
                                        <p:tgtEl>
                                          <p:spTgt spid="7">
                                            <p:graphicEl>
                                              <a:chart seriesIdx="-4" categoryIdx="16" bldStep="category"/>
                                            </p:graphicEl>
                                          </p:spTgt>
                                        </p:tgtEl>
                                        <p:attrNameLst>
                                          <p:attrName>style.visibility</p:attrName>
                                        </p:attrNameLst>
                                      </p:cBhvr>
                                      <p:to>
                                        <p:strVal val="visible"/>
                                      </p:to>
                                    </p:set>
                                    <p:animEffect transition="in" filter="fade">
                                      <p:cBhvr>
                                        <p:cTn id="81" dur="200"/>
                                        <p:tgtEl>
                                          <p:spTgt spid="7">
                                            <p:graphicEl>
                                              <a:chart seriesIdx="-4" categoryIdx="16" bldStep="category"/>
                                            </p:graphicEl>
                                          </p:spTgt>
                                        </p:tgtEl>
                                      </p:cBhvr>
                                    </p:animEffect>
                                  </p:childTnLst>
                                </p:cTn>
                              </p:par>
                            </p:childTnLst>
                          </p:cTn>
                        </p:par>
                        <p:par>
                          <p:cTn id="82" fill="hold">
                            <p:stCondLst>
                              <p:cond delay="4200"/>
                            </p:stCondLst>
                            <p:childTnLst>
                              <p:par>
                                <p:cTn id="83" presetID="10" presetClass="entr" presetSubtype="0" fill="hold" grpId="0" nodeType="afterEffect">
                                  <p:stCondLst>
                                    <p:cond delay="0"/>
                                  </p:stCondLst>
                                  <p:childTnLst>
                                    <p:set>
                                      <p:cBhvr>
                                        <p:cTn id="84" dur="1" fill="hold">
                                          <p:stCondLst>
                                            <p:cond delay="0"/>
                                          </p:stCondLst>
                                        </p:cTn>
                                        <p:tgtEl>
                                          <p:spTgt spid="7">
                                            <p:graphicEl>
                                              <a:chart seriesIdx="-4" categoryIdx="17" bldStep="category"/>
                                            </p:graphicEl>
                                          </p:spTgt>
                                        </p:tgtEl>
                                        <p:attrNameLst>
                                          <p:attrName>style.visibility</p:attrName>
                                        </p:attrNameLst>
                                      </p:cBhvr>
                                      <p:to>
                                        <p:strVal val="visible"/>
                                      </p:to>
                                    </p:set>
                                    <p:animEffect transition="in" filter="fade">
                                      <p:cBhvr>
                                        <p:cTn id="85" dur="200"/>
                                        <p:tgtEl>
                                          <p:spTgt spid="7">
                                            <p:graphicEl>
                                              <a:chart seriesIdx="-4" categoryIdx="17" bldStep="category"/>
                                            </p:graphicEl>
                                          </p:spTgt>
                                        </p:tgtEl>
                                      </p:cBhvr>
                                    </p:animEffect>
                                  </p:childTnLst>
                                </p:cTn>
                              </p:par>
                            </p:childTnLst>
                          </p:cTn>
                        </p:par>
                        <p:par>
                          <p:cTn id="86" fill="hold">
                            <p:stCondLst>
                              <p:cond delay="4400"/>
                            </p:stCondLst>
                            <p:childTnLst>
                              <p:par>
                                <p:cTn id="87" presetID="10" presetClass="entr" presetSubtype="0" fill="hold" grpId="0" nodeType="afterEffect">
                                  <p:stCondLst>
                                    <p:cond delay="0"/>
                                  </p:stCondLst>
                                  <p:childTnLst>
                                    <p:set>
                                      <p:cBhvr>
                                        <p:cTn id="88" dur="1" fill="hold">
                                          <p:stCondLst>
                                            <p:cond delay="0"/>
                                          </p:stCondLst>
                                        </p:cTn>
                                        <p:tgtEl>
                                          <p:spTgt spid="7">
                                            <p:graphicEl>
                                              <a:chart seriesIdx="-4" categoryIdx="18" bldStep="category"/>
                                            </p:graphicEl>
                                          </p:spTgt>
                                        </p:tgtEl>
                                        <p:attrNameLst>
                                          <p:attrName>style.visibility</p:attrName>
                                        </p:attrNameLst>
                                      </p:cBhvr>
                                      <p:to>
                                        <p:strVal val="visible"/>
                                      </p:to>
                                    </p:set>
                                    <p:animEffect transition="in" filter="fade">
                                      <p:cBhvr>
                                        <p:cTn id="89" dur="200"/>
                                        <p:tgtEl>
                                          <p:spTgt spid="7">
                                            <p:graphicEl>
                                              <a:chart seriesIdx="-4" categoryIdx="18" bldStep="category"/>
                                            </p:graphicEl>
                                          </p:spTgt>
                                        </p:tgtEl>
                                      </p:cBhvr>
                                    </p:animEffect>
                                  </p:childTnLst>
                                </p:cTn>
                              </p:par>
                            </p:childTnLst>
                          </p:cTn>
                        </p:par>
                        <p:par>
                          <p:cTn id="90" fill="hold">
                            <p:stCondLst>
                              <p:cond delay="4600"/>
                            </p:stCondLst>
                            <p:childTnLst>
                              <p:par>
                                <p:cTn id="91" presetID="10" presetClass="entr" presetSubtype="0" fill="hold" grpId="0" nodeType="afterEffect">
                                  <p:stCondLst>
                                    <p:cond delay="0"/>
                                  </p:stCondLst>
                                  <p:childTnLst>
                                    <p:set>
                                      <p:cBhvr>
                                        <p:cTn id="92" dur="1" fill="hold">
                                          <p:stCondLst>
                                            <p:cond delay="0"/>
                                          </p:stCondLst>
                                        </p:cTn>
                                        <p:tgtEl>
                                          <p:spTgt spid="7">
                                            <p:graphicEl>
                                              <a:chart seriesIdx="-4" categoryIdx="19" bldStep="category"/>
                                            </p:graphicEl>
                                          </p:spTgt>
                                        </p:tgtEl>
                                        <p:attrNameLst>
                                          <p:attrName>style.visibility</p:attrName>
                                        </p:attrNameLst>
                                      </p:cBhvr>
                                      <p:to>
                                        <p:strVal val="visible"/>
                                      </p:to>
                                    </p:set>
                                    <p:animEffect transition="in" filter="fade">
                                      <p:cBhvr>
                                        <p:cTn id="93" dur="200"/>
                                        <p:tgtEl>
                                          <p:spTgt spid="7">
                                            <p:graphicEl>
                                              <a:chart seriesIdx="-4" categoryIdx="19" bldStep="category"/>
                                            </p:graphic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fade">
                                      <p:cBhvr>
                                        <p:cTn id="96" dur="500"/>
                                        <p:tgtEl>
                                          <p:spTgt spid="11"/>
                                        </p:tgtEl>
                                      </p:cBhvr>
                                    </p:animEffect>
                                  </p:childTnLst>
                                </p:cTn>
                              </p:par>
                            </p:childTnLst>
                          </p:cTn>
                        </p:par>
                        <p:par>
                          <p:cTn id="97" fill="hold">
                            <p:stCondLst>
                              <p:cond delay="5100"/>
                            </p:stCondLst>
                            <p:childTnLst>
                              <p:par>
                                <p:cTn id="98" presetID="47" presetClass="entr" presetSubtype="0"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fade">
                                      <p:cBhvr>
                                        <p:cTn id="100" dur="1000"/>
                                        <p:tgtEl>
                                          <p:spTgt spid="13"/>
                                        </p:tgtEl>
                                      </p:cBhvr>
                                    </p:animEffect>
                                    <p:anim calcmode="lin" valueType="num">
                                      <p:cBhvr>
                                        <p:cTn id="101" dur="1000" fill="hold"/>
                                        <p:tgtEl>
                                          <p:spTgt spid="13"/>
                                        </p:tgtEl>
                                        <p:attrNameLst>
                                          <p:attrName>ppt_x</p:attrName>
                                        </p:attrNameLst>
                                      </p:cBhvr>
                                      <p:tavLst>
                                        <p:tav tm="0">
                                          <p:val>
                                            <p:strVal val="#ppt_x"/>
                                          </p:val>
                                        </p:tav>
                                        <p:tav tm="100000">
                                          <p:val>
                                            <p:strVal val="#ppt_x"/>
                                          </p:val>
                                        </p:tav>
                                      </p:tavLst>
                                    </p:anim>
                                    <p:anim calcmode="lin" valueType="num">
                                      <p:cBhvr>
                                        <p:cTn id="102" dur="1000" fill="hold"/>
                                        <p:tgtEl>
                                          <p:spTgt spid="13"/>
                                        </p:tgtEl>
                                        <p:attrNameLst>
                                          <p:attrName>ppt_y</p:attrName>
                                        </p:attrNameLst>
                                      </p:cBhvr>
                                      <p:tavLst>
                                        <p:tav tm="0">
                                          <p:val>
                                            <p:strVal val="#ppt_y-.1"/>
                                          </p:val>
                                        </p:tav>
                                        <p:tav tm="100000">
                                          <p:val>
                                            <p:strVal val="#ppt_y"/>
                                          </p:val>
                                        </p:tav>
                                      </p:tavLst>
                                    </p:anim>
                                  </p:childTnLst>
                                </p:cTn>
                              </p:par>
                            </p:childTnLst>
                          </p:cTn>
                        </p:par>
                        <p:par>
                          <p:cTn id="103" fill="hold">
                            <p:stCondLst>
                              <p:cond delay="6100"/>
                            </p:stCondLst>
                            <p:childTnLst>
                              <p:par>
                                <p:cTn id="104" presetID="47" presetClass="entr" presetSubtype="0" fill="hold" grpId="0" nodeType="afterEffect">
                                  <p:stCondLst>
                                    <p:cond delay="0"/>
                                  </p:stCondLst>
                                  <p:childTnLst>
                                    <p:set>
                                      <p:cBhvr>
                                        <p:cTn id="105" dur="1" fill="hold">
                                          <p:stCondLst>
                                            <p:cond delay="0"/>
                                          </p:stCondLst>
                                        </p:cTn>
                                        <p:tgtEl>
                                          <p:spTgt spid="12"/>
                                        </p:tgtEl>
                                        <p:attrNameLst>
                                          <p:attrName>style.visibility</p:attrName>
                                        </p:attrNameLst>
                                      </p:cBhvr>
                                      <p:to>
                                        <p:strVal val="visible"/>
                                      </p:to>
                                    </p:set>
                                    <p:animEffect transition="in" filter="fade">
                                      <p:cBhvr>
                                        <p:cTn id="106" dur="1000"/>
                                        <p:tgtEl>
                                          <p:spTgt spid="12"/>
                                        </p:tgtEl>
                                      </p:cBhvr>
                                    </p:animEffect>
                                    <p:anim calcmode="lin" valueType="num">
                                      <p:cBhvr>
                                        <p:cTn id="107" dur="1000" fill="hold"/>
                                        <p:tgtEl>
                                          <p:spTgt spid="12"/>
                                        </p:tgtEl>
                                        <p:attrNameLst>
                                          <p:attrName>ppt_x</p:attrName>
                                        </p:attrNameLst>
                                      </p:cBhvr>
                                      <p:tavLst>
                                        <p:tav tm="0">
                                          <p:val>
                                            <p:strVal val="#ppt_x"/>
                                          </p:val>
                                        </p:tav>
                                        <p:tav tm="100000">
                                          <p:val>
                                            <p:strVal val="#ppt_x"/>
                                          </p:val>
                                        </p:tav>
                                      </p:tavLst>
                                    </p:anim>
                                    <p:anim calcmode="lin" valueType="num">
                                      <p:cBhvr>
                                        <p:cTn id="10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
        </p:bldSub>
      </p:bldGraphic>
      <p:bldP spid="8" grpId="0" animBg="1"/>
      <p:bldP spid="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ご寄付は奨学事業に</a:t>
            </a:r>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xmlns="" val="3515800416"/>
              </p:ext>
            </p:extLst>
          </p:nvPr>
        </p:nvGraphicFramePr>
        <p:xfrm>
          <a:off x="729779" y="2439039"/>
          <a:ext cx="7920880" cy="3955149"/>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7685323" y="6525344"/>
            <a:ext cx="1858261"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（単位</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5" name="テキスト ボックス 14"/>
          <p:cNvSpPr txBox="1"/>
          <p:nvPr/>
        </p:nvSpPr>
        <p:spPr>
          <a:xfrm>
            <a:off x="979731" y="3050243"/>
            <a:ext cx="2016224" cy="954107"/>
          </a:xfrm>
          <a:prstGeom prst="rect">
            <a:avLst/>
          </a:prstGeom>
          <a:noFill/>
        </p:spPr>
        <p:txBody>
          <a:bodyPr wrap="square" rtlCol="0">
            <a:sp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普通寄付金</a:t>
            </a: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419,178</a:t>
            </a:r>
          </a:p>
        </p:txBody>
      </p:sp>
      <p:sp>
        <p:nvSpPr>
          <p:cNvPr id="18" name="テキスト ボックス 17"/>
          <p:cNvSpPr txBox="1"/>
          <p:nvPr/>
        </p:nvSpPr>
        <p:spPr>
          <a:xfrm>
            <a:off x="4220091" y="3050243"/>
            <a:ext cx="2448272" cy="954107"/>
          </a:xfrm>
          <a:prstGeom prst="rect">
            <a:avLst/>
          </a:prstGeom>
          <a:noFill/>
        </p:spPr>
        <p:txBody>
          <a:bodyPr wrap="square" rtlCol="0">
            <a:sp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特別寄付金</a:t>
            </a: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917,660</a:t>
            </a:r>
          </a:p>
        </p:txBody>
      </p:sp>
      <p:sp>
        <p:nvSpPr>
          <p:cNvPr id="19" name="テキスト ボックス 18"/>
          <p:cNvSpPr txBox="1"/>
          <p:nvPr/>
        </p:nvSpPr>
        <p:spPr>
          <a:xfrm>
            <a:off x="6338295" y="2146905"/>
            <a:ext cx="1511579" cy="733534"/>
          </a:xfrm>
          <a:prstGeom prst="rect">
            <a:avLst/>
          </a:prstGeom>
          <a:noFill/>
        </p:spPr>
        <p:txBody>
          <a:bodyPr wrap="square" rtlCol="0">
            <a:spAutoFit/>
          </a:bodyPr>
          <a:lstStyle/>
          <a:p>
            <a:pPr algn="ctr">
              <a:lnSpc>
                <a:spcPts val="2500"/>
              </a:lnSpc>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配当金</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124,830</a:t>
            </a:r>
          </a:p>
        </p:txBody>
      </p:sp>
      <p:sp>
        <p:nvSpPr>
          <p:cNvPr id="20" name="テキスト ボックス 19"/>
          <p:cNvSpPr txBox="1"/>
          <p:nvPr/>
        </p:nvSpPr>
        <p:spPr>
          <a:xfrm>
            <a:off x="2414590" y="4948306"/>
            <a:ext cx="2592288" cy="1384995"/>
          </a:xfrm>
          <a:prstGeom prst="rect">
            <a:avLst/>
          </a:prstGeom>
          <a:noFill/>
        </p:spPr>
        <p:txBody>
          <a:bodyPr wrap="square" rtlCol="0">
            <a:sp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奨学金</a:t>
            </a: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1,243,250</a:t>
            </a:r>
          </a:p>
          <a:p>
            <a:pPr algn="ct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6660232" y="4956944"/>
            <a:ext cx="1728192" cy="861774"/>
          </a:xfrm>
          <a:prstGeom prst="rect">
            <a:avLst/>
          </a:prstGeom>
          <a:noFill/>
        </p:spPr>
        <p:txBody>
          <a:bodyPr wrap="square" rtlCol="0">
            <a:spAutoFit/>
          </a:bodyPr>
          <a:lstStyle/>
          <a:p>
            <a:pPr algn="ctr">
              <a:lnSpc>
                <a:spcPts val="3000"/>
              </a:lnSpc>
            </a:pP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補助費</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ほか</a:t>
            </a:r>
            <a:r>
              <a:rPr lang="en-US" altLang="ja-JP"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203,753</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498" y="2866390"/>
            <a:ext cx="800219" cy="1281134"/>
          </a:xfrm>
          <a:prstGeom prst="rect">
            <a:avLst/>
          </a:prstGeom>
          <a:noFill/>
        </p:spPr>
        <p:txBody>
          <a:bodyPr vert="eaVert" wrap="square" rtlCol="0" anchor="ctr">
            <a:spAutoFit/>
          </a:bodyPr>
          <a:lstStyle/>
          <a:p>
            <a:pPr algn="dist"/>
            <a:r>
              <a:rPr lang="ja-JP" altLang="en-US" sz="4000" b="1"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収入</a:t>
            </a:r>
          </a:p>
        </p:txBody>
      </p:sp>
      <p:sp>
        <p:nvSpPr>
          <p:cNvPr id="22" name="テキスト ボックス 21"/>
          <p:cNvSpPr txBox="1"/>
          <p:nvPr/>
        </p:nvSpPr>
        <p:spPr>
          <a:xfrm>
            <a:off x="35498" y="4681600"/>
            <a:ext cx="800219" cy="1281134"/>
          </a:xfrm>
          <a:prstGeom prst="rect">
            <a:avLst/>
          </a:prstGeom>
          <a:noFill/>
        </p:spPr>
        <p:txBody>
          <a:bodyPr vert="eaVert" wrap="square" rtlCol="0" anchor="ctr">
            <a:spAutoFit/>
          </a:bodyPr>
          <a:lstStyle/>
          <a:p>
            <a:pPr algn="dist"/>
            <a:r>
              <a:rPr lang="ja-JP" altLang="en-US" sz="4000" b="1"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支出</a:t>
            </a:r>
          </a:p>
        </p:txBody>
      </p:sp>
      <p:sp>
        <p:nvSpPr>
          <p:cNvPr id="23" name="テキスト ボックス 22"/>
          <p:cNvSpPr txBox="1"/>
          <p:nvPr/>
        </p:nvSpPr>
        <p:spPr>
          <a:xfrm>
            <a:off x="7754112" y="5881481"/>
            <a:ext cx="1203608" cy="733534"/>
          </a:xfrm>
          <a:prstGeom prst="rect">
            <a:avLst/>
          </a:prstGeom>
          <a:noFill/>
        </p:spPr>
        <p:txBody>
          <a:bodyPr wrap="square" rtlCol="0">
            <a:spAutoFit/>
          </a:bodyPr>
          <a:lstStyle/>
          <a:p>
            <a:pPr algn="ctr">
              <a:lnSpc>
                <a:spcPts val="2500"/>
              </a:lnSpc>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管理費</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43,333</a:t>
            </a:r>
          </a:p>
        </p:txBody>
      </p:sp>
      <p:sp>
        <p:nvSpPr>
          <p:cNvPr id="28" name="テキスト ボックス 27"/>
          <p:cNvSpPr txBox="1"/>
          <p:nvPr/>
        </p:nvSpPr>
        <p:spPr>
          <a:xfrm>
            <a:off x="7697474" y="2168730"/>
            <a:ext cx="1511579" cy="733534"/>
          </a:xfrm>
          <a:prstGeom prst="rect">
            <a:avLst/>
          </a:prstGeom>
          <a:noFill/>
        </p:spPr>
        <p:txBody>
          <a:bodyPr wrap="square" rtlCol="0">
            <a:spAutoFit/>
          </a:bodyPr>
          <a:lstStyle/>
          <a:p>
            <a:pPr algn="ctr">
              <a:lnSpc>
                <a:spcPts val="2500"/>
              </a:lnSpc>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利子収入</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42,660</a:t>
            </a:r>
          </a:p>
        </p:txBody>
      </p:sp>
      <p:sp>
        <p:nvSpPr>
          <p:cNvPr id="8" name="フリーフォーム 7"/>
          <p:cNvSpPr/>
          <p:nvPr/>
        </p:nvSpPr>
        <p:spPr>
          <a:xfrm>
            <a:off x="7697474" y="2616161"/>
            <a:ext cx="152400" cy="628226"/>
          </a:xfrm>
          <a:custGeom>
            <a:avLst/>
            <a:gdLst>
              <a:gd name="connsiteX0" fmla="*/ 365760 w 365760"/>
              <a:gd name="connsiteY0" fmla="*/ 594360 h 594360"/>
              <a:gd name="connsiteX1" fmla="*/ 152400 w 365760"/>
              <a:gd name="connsiteY1" fmla="*/ 0 h 594360"/>
              <a:gd name="connsiteX2" fmla="*/ 0 w 365760"/>
              <a:gd name="connsiteY2" fmla="*/ 0 h 594360"/>
              <a:gd name="connsiteX0" fmla="*/ 185137 w 185137"/>
              <a:gd name="connsiteY0" fmla="*/ 639515 h 639515"/>
              <a:gd name="connsiteX1" fmla="*/ 152400 w 185137"/>
              <a:gd name="connsiteY1" fmla="*/ 0 h 639515"/>
              <a:gd name="connsiteX2" fmla="*/ 0 w 185137"/>
              <a:gd name="connsiteY2" fmla="*/ 0 h 639515"/>
              <a:gd name="connsiteX0" fmla="*/ 151270 w 152400"/>
              <a:gd name="connsiteY0" fmla="*/ 628226 h 628226"/>
              <a:gd name="connsiteX1" fmla="*/ 152400 w 152400"/>
              <a:gd name="connsiteY1" fmla="*/ 0 h 628226"/>
              <a:gd name="connsiteX2" fmla="*/ 0 w 152400"/>
              <a:gd name="connsiteY2" fmla="*/ 0 h 628226"/>
            </a:gdLst>
            <a:ahLst/>
            <a:cxnLst>
              <a:cxn ang="0">
                <a:pos x="connsiteX0" y="connsiteY0"/>
              </a:cxn>
              <a:cxn ang="0">
                <a:pos x="connsiteX1" y="connsiteY1"/>
              </a:cxn>
              <a:cxn ang="0">
                <a:pos x="connsiteX2" y="connsiteY2"/>
              </a:cxn>
            </a:cxnLst>
            <a:rect l="l" t="t" r="r" b="b"/>
            <a:pathLst>
              <a:path w="152400" h="628226">
                <a:moveTo>
                  <a:pt x="151270" y="628226"/>
                </a:moveTo>
                <a:cubicBezTo>
                  <a:pt x="151647" y="418817"/>
                  <a:pt x="152023" y="209409"/>
                  <a:pt x="152400" y="0"/>
                </a:cubicBezTo>
                <a:lnTo>
                  <a:pt x="0" y="0"/>
                </a:lnTo>
              </a:path>
            </a:pathLst>
          </a:custGeom>
          <a:noFill/>
          <a:ln w="57150">
            <a:solidFill>
              <a:srgbClr val="737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cxnSp>
        <p:nvCxnSpPr>
          <p:cNvPr id="16" name="直線コネクタ 15"/>
          <p:cNvCxnSpPr/>
          <p:nvPr/>
        </p:nvCxnSpPr>
        <p:spPr>
          <a:xfrm>
            <a:off x="8388424" y="2830507"/>
            <a:ext cx="0" cy="431910"/>
          </a:xfrm>
          <a:prstGeom prst="line">
            <a:avLst/>
          </a:prstGeom>
          <a:noFill/>
          <a:ln w="57150">
            <a:solidFill>
              <a:srgbClr val="737373"/>
            </a:solidFill>
          </a:ln>
        </p:spPr>
        <p:style>
          <a:lnRef idx="2">
            <a:schemeClr val="accent1">
              <a:shade val="50000"/>
            </a:schemeClr>
          </a:lnRef>
          <a:fillRef idx="1">
            <a:schemeClr val="accent1"/>
          </a:fillRef>
          <a:effectRef idx="0">
            <a:schemeClr val="accent1"/>
          </a:effectRef>
          <a:fontRef idx="minor">
            <a:schemeClr val="lt1"/>
          </a:fontRef>
        </p:style>
      </p:cxnSp>
      <p:sp>
        <p:nvSpPr>
          <p:cNvPr id="4" name="フリーフォーム 7">
            <a:extLst>
              <a:ext uri="{FF2B5EF4-FFF2-40B4-BE49-F238E27FC236}">
                <a16:creationId xmlns:a16="http://schemas.microsoft.com/office/drawing/2014/main" xmlns="" id="{DE2BA1B1-595D-4996-95DD-85671A6BB87D}"/>
              </a:ext>
            </a:extLst>
          </p:cNvPr>
          <p:cNvSpPr/>
          <p:nvPr/>
        </p:nvSpPr>
        <p:spPr>
          <a:xfrm flipV="1">
            <a:off x="8532440" y="4797152"/>
            <a:ext cx="154022" cy="301486"/>
          </a:xfrm>
          <a:custGeom>
            <a:avLst/>
            <a:gdLst>
              <a:gd name="connsiteX0" fmla="*/ 365760 w 365760"/>
              <a:gd name="connsiteY0" fmla="*/ 594360 h 594360"/>
              <a:gd name="connsiteX1" fmla="*/ 152400 w 365760"/>
              <a:gd name="connsiteY1" fmla="*/ 0 h 594360"/>
              <a:gd name="connsiteX2" fmla="*/ 0 w 365760"/>
              <a:gd name="connsiteY2" fmla="*/ 0 h 594360"/>
              <a:gd name="connsiteX0" fmla="*/ 185137 w 185137"/>
              <a:gd name="connsiteY0" fmla="*/ 639515 h 639515"/>
              <a:gd name="connsiteX1" fmla="*/ 152400 w 185137"/>
              <a:gd name="connsiteY1" fmla="*/ 0 h 639515"/>
              <a:gd name="connsiteX2" fmla="*/ 0 w 185137"/>
              <a:gd name="connsiteY2" fmla="*/ 0 h 639515"/>
              <a:gd name="connsiteX0" fmla="*/ 151270 w 152400"/>
              <a:gd name="connsiteY0" fmla="*/ 628226 h 628226"/>
              <a:gd name="connsiteX1" fmla="*/ 152400 w 152400"/>
              <a:gd name="connsiteY1" fmla="*/ 0 h 628226"/>
              <a:gd name="connsiteX2" fmla="*/ 0 w 152400"/>
              <a:gd name="connsiteY2" fmla="*/ 0 h 628226"/>
            </a:gdLst>
            <a:ahLst/>
            <a:cxnLst>
              <a:cxn ang="0">
                <a:pos x="connsiteX0" y="connsiteY0"/>
              </a:cxn>
              <a:cxn ang="0">
                <a:pos x="connsiteX1" y="connsiteY1"/>
              </a:cxn>
              <a:cxn ang="0">
                <a:pos x="connsiteX2" y="connsiteY2"/>
              </a:cxn>
            </a:cxnLst>
            <a:rect l="l" t="t" r="r" b="b"/>
            <a:pathLst>
              <a:path w="152400" h="628226">
                <a:moveTo>
                  <a:pt x="151270" y="628226"/>
                </a:moveTo>
                <a:cubicBezTo>
                  <a:pt x="151647" y="418817"/>
                  <a:pt x="152023" y="209409"/>
                  <a:pt x="152400" y="0"/>
                </a:cubicBezTo>
                <a:lnTo>
                  <a:pt x="0" y="0"/>
                </a:lnTo>
              </a:path>
            </a:pathLst>
          </a:custGeom>
          <a:noFill/>
          <a:ln w="57150">
            <a:solidFill>
              <a:srgbClr val="737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1" name="コンテンツ プレースホルダー 2">
            <a:extLst>
              <a:ext uri="{FF2B5EF4-FFF2-40B4-BE49-F238E27FC236}">
                <a16:creationId xmlns:a16="http://schemas.microsoft.com/office/drawing/2014/main" xmlns="" id="{F9AD0B0D-AF71-4A58-B7F8-F5338B378701}"/>
              </a:ext>
            </a:extLst>
          </p:cNvPr>
          <p:cNvSpPr txBox="1">
            <a:spLocks/>
          </p:cNvSpPr>
          <p:nvPr/>
        </p:nvSpPr>
        <p:spPr>
          <a:xfrm>
            <a:off x="277688" y="1268760"/>
            <a:ext cx="8686800" cy="53285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0066"/>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0087FF"/>
              </a:buClr>
            </a:pPr>
            <a:r>
              <a:rPr lang="ja-JP" altLang="en-US" sz="4400" dirty="0"/>
              <a:t>寄付はその前年とほぼ同額</a:t>
            </a:r>
            <a:endParaRPr lang="ja-JP" altLang="en-US" dirty="0"/>
          </a:p>
        </p:txBody>
      </p:sp>
      <p:sp>
        <p:nvSpPr>
          <p:cNvPr id="5" name="正方形/長方形 4">
            <a:extLst>
              <a:ext uri="{FF2B5EF4-FFF2-40B4-BE49-F238E27FC236}">
                <a16:creationId xmlns:a16="http://schemas.microsoft.com/office/drawing/2014/main" xmlns="" id="{34195B87-35F1-4551-A624-55210AF24CFD}"/>
              </a:ext>
            </a:extLst>
          </p:cNvPr>
          <p:cNvSpPr/>
          <p:nvPr/>
        </p:nvSpPr>
        <p:spPr>
          <a:xfrm>
            <a:off x="868679" y="2814087"/>
            <a:ext cx="6800940" cy="19455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835716" y="2343055"/>
            <a:ext cx="5558363" cy="653897"/>
          </a:xfrm>
          <a:prstGeom prst="rect">
            <a:avLst/>
          </a:prstGeom>
          <a:noFill/>
        </p:spPr>
        <p:txBody>
          <a:bodyPr wrap="square" rtlCol="0">
            <a:spAutoFit/>
          </a:bodyPr>
          <a:lstStyle/>
          <a:p>
            <a:pPr>
              <a:lnSpc>
                <a:spcPct val="130000"/>
              </a:lnSpc>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寄付金総額：</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13</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3,684</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万円</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a:extLst>
              <a:ext uri="{FF2B5EF4-FFF2-40B4-BE49-F238E27FC236}">
                <a16:creationId xmlns:a16="http://schemas.microsoft.com/office/drawing/2014/main" xmlns="" id="{FFDFEAB8-D37E-45EC-9038-CF6D81E393C1}"/>
              </a:ext>
            </a:extLst>
          </p:cNvPr>
          <p:cNvSpPr/>
          <p:nvPr/>
        </p:nvSpPr>
        <p:spPr>
          <a:xfrm>
            <a:off x="868680" y="4644662"/>
            <a:ext cx="7349931" cy="22449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835716" y="4215263"/>
            <a:ext cx="5464477" cy="653897"/>
          </a:xfrm>
          <a:prstGeom prst="rect">
            <a:avLst/>
          </a:prstGeom>
          <a:noFill/>
        </p:spPr>
        <p:txBody>
          <a:bodyPr wrap="square" rtlCol="0">
            <a:spAutoFit/>
          </a:bodyPr>
          <a:lstStyle/>
          <a:p>
            <a:pPr>
              <a:lnSpc>
                <a:spcPct val="130000"/>
              </a:lnSpc>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事 業 費 計：</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14</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4,700</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万円</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四角形: 角を丸くする 34">
            <a:extLst>
              <a:ext uri="{FF2B5EF4-FFF2-40B4-BE49-F238E27FC236}">
                <a16:creationId xmlns:a16="http://schemas.microsoft.com/office/drawing/2014/main" xmlns="" id="{C3AA9346-DCD8-4B7B-ADD0-1B17BBDC455D}"/>
              </a:ext>
            </a:extLst>
          </p:cNvPr>
          <p:cNvSpPr/>
          <p:nvPr/>
        </p:nvSpPr>
        <p:spPr>
          <a:xfrm>
            <a:off x="3881583" y="6241154"/>
            <a:ext cx="3872529" cy="417892"/>
          </a:xfrm>
          <a:prstGeom prst="roundRect">
            <a:avLst>
              <a:gd name="adj" fmla="val 2401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Yu Gothic UI" panose="020B0500000000000000" pitchFamily="50" charset="-128"/>
                <a:ea typeface="Yu Gothic UI" panose="020B0500000000000000" pitchFamily="50" charset="-128"/>
              </a:rPr>
              <a:t>管理費は支出のわずか</a:t>
            </a:r>
            <a:r>
              <a:rPr kumimoji="1" lang="en-US" altLang="ja-JP" sz="2400" b="1" dirty="0">
                <a:solidFill>
                  <a:schemeClr val="bg1"/>
                </a:solidFill>
                <a:latin typeface="Yu Gothic UI" panose="020B0500000000000000" pitchFamily="50" charset="-128"/>
                <a:ea typeface="Yu Gothic UI" panose="020B0500000000000000" pitchFamily="50" charset="-128"/>
              </a:rPr>
              <a:t>3</a:t>
            </a:r>
            <a:r>
              <a:rPr kumimoji="1" lang="ja-JP" altLang="en-US" sz="2400" b="1" dirty="0">
                <a:solidFill>
                  <a:schemeClr val="bg1"/>
                </a:solidFill>
                <a:latin typeface="Yu Gothic UI" panose="020B0500000000000000" pitchFamily="50" charset="-128"/>
                <a:ea typeface="Yu Gothic UI" panose="020B0500000000000000" pitchFamily="50" charset="-128"/>
              </a:rPr>
              <a:t>％</a:t>
            </a:r>
          </a:p>
        </p:txBody>
      </p:sp>
      <p:sp>
        <p:nvSpPr>
          <p:cNvPr id="24" name="テキスト ボックス 23"/>
          <p:cNvSpPr txBox="1"/>
          <p:nvPr/>
        </p:nvSpPr>
        <p:spPr>
          <a:xfrm>
            <a:off x="6732241" y="4205941"/>
            <a:ext cx="2472008" cy="640560"/>
          </a:xfrm>
          <a:prstGeom prst="rect">
            <a:avLst/>
          </a:prstGeom>
          <a:noFill/>
        </p:spPr>
        <p:txBody>
          <a:bodyPr wrap="square" rtlCol="0">
            <a:spAutoFit/>
          </a:bodyPr>
          <a:lstStyle/>
          <a:p>
            <a:pPr algn="r">
              <a:lnSpc>
                <a:spcPts val="2100"/>
              </a:lnSpc>
            </a:pPr>
            <a:r>
              <a:rPr lang="zh-TW" altLang="en-US" sz="2000" b="1" dirty="0">
                <a:latin typeface="メイリオ" panose="020B0604030504040204" pitchFamily="50" charset="-128"/>
                <a:ea typeface="メイリオ" panose="020B0604030504040204" pitchFamily="50" charset="-128"/>
                <a:cs typeface="メイリオ" panose="020B0604030504040204" pitchFamily="50" charset="-128"/>
              </a:rPr>
              <a:t>当期正味財産</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増加</a:t>
            </a:r>
            <a:r>
              <a:rPr lang="zh-TW" altLang="en-US" sz="2000" b="1" dirty="0">
                <a:latin typeface="メイリオ" panose="020B0604030504040204" pitchFamily="50" charset="-128"/>
                <a:ea typeface="メイリオ" panose="020B0604030504040204" pitchFamily="50" charset="-128"/>
                <a:cs typeface="メイリオ" panose="020B0604030504040204" pitchFamily="50" charset="-128"/>
              </a:rPr>
              <a:t>額</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13,991</a:t>
            </a:r>
          </a:p>
        </p:txBody>
      </p:sp>
    </p:spTree>
    <p:extLst>
      <p:ext uri="{BB962C8B-B14F-4D97-AF65-F5344CB8AC3E}">
        <p14:creationId xmlns:p14="http://schemas.microsoft.com/office/powerpoint/2010/main" xmlns="" val="965541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xmlns="" id="{EC727C11-1BBF-4599-9A9C-7053C1A97E7E}"/>
              </a:ext>
            </a:extLst>
          </p:cNvPr>
          <p:cNvSpPr/>
          <p:nvPr/>
        </p:nvSpPr>
        <p:spPr>
          <a:xfrm>
            <a:off x="4283967" y="6060763"/>
            <a:ext cx="1251479" cy="6533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xmlns="" id="{FD176EE5-2271-419C-9059-3CA1862F18B4}"/>
              </a:ext>
            </a:extLst>
          </p:cNvPr>
          <p:cNvSpPr/>
          <p:nvPr/>
        </p:nvSpPr>
        <p:spPr>
          <a:xfrm>
            <a:off x="677694" y="2708920"/>
            <a:ext cx="2520280" cy="6533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xmlns="" id="{6C8B7000-D5D9-4D99-AC07-8657555C171A}"/>
              </a:ext>
            </a:extLst>
          </p:cNvPr>
          <p:cNvSpPr/>
          <p:nvPr/>
        </p:nvSpPr>
        <p:spPr>
          <a:xfrm>
            <a:off x="677694" y="1510138"/>
            <a:ext cx="1777814" cy="6533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3B55B4CD-91DB-4E02-8B65-0741E59971E3}"/>
              </a:ext>
            </a:extLst>
          </p:cNvPr>
          <p:cNvSpPr>
            <a:spLocks noGrp="1"/>
          </p:cNvSpPr>
          <p:nvPr>
            <p:ph type="title"/>
          </p:nvPr>
        </p:nvSpPr>
        <p:spPr/>
        <p:txBody>
          <a:bodyPr/>
          <a:lstStyle/>
          <a:p>
            <a:r>
              <a:rPr kumimoji="1" lang="ja-JP" altLang="en-US" dirty="0"/>
              <a:t>学友からロータリアンに</a:t>
            </a:r>
          </a:p>
        </p:txBody>
      </p:sp>
      <p:sp>
        <p:nvSpPr>
          <p:cNvPr id="3" name="コンテンツ プレースホルダー 2">
            <a:extLst>
              <a:ext uri="{FF2B5EF4-FFF2-40B4-BE49-F238E27FC236}">
                <a16:creationId xmlns:a16="http://schemas.microsoft.com/office/drawing/2014/main" xmlns="" id="{53F2DBE5-2C0D-4875-A78D-17233DAF8409}"/>
              </a:ext>
            </a:extLst>
          </p:cNvPr>
          <p:cNvSpPr>
            <a:spLocks noGrp="1"/>
          </p:cNvSpPr>
          <p:nvPr>
            <p:ph idx="1"/>
          </p:nvPr>
        </p:nvSpPr>
        <p:spPr>
          <a:xfrm>
            <a:off x="323528" y="1385394"/>
            <a:ext cx="8686800" cy="5472606"/>
          </a:xfrm>
        </p:spPr>
        <p:txBody>
          <a:bodyPr>
            <a:noAutofit/>
          </a:bodyPr>
          <a:lstStyle/>
          <a:p>
            <a:r>
              <a:rPr kumimoji="1" lang="en-US" altLang="ja-JP" sz="6000" dirty="0"/>
              <a:t>257</a:t>
            </a:r>
            <a:r>
              <a:rPr kumimoji="1" lang="ja-JP" altLang="en-US" sz="3600" dirty="0"/>
              <a:t>人</a:t>
            </a:r>
            <a:endParaRPr kumimoji="1" lang="en-US" altLang="ja-JP" sz="3600" dirty="0"/>
          </a:p>
          <a:p>
            <a:endParaRPr lang="en-US" altLang="ja-JP" sz="1400" dirty="0"/>
          </a:p>
          <a:p>
            <a:r>
              <a:rPr kumimoji="1" lang="ja-JP" altLang="en-US" dirty="0"/>
              <a:t>ガバナーになった学友：</a:t>
            </a:r>
            <a:r>
              <a:rPr kumimoji="1" lang="en-US" altLang="ja-JP" dirty="0"/>
              <a:t>3</a:t>
            </a:r>
            <a:r>
              <a:rPr kumimoji="1" lang="ja-JP" altLang="en-US" sz="3600" dirty="0"/>
              <a:t>人</a:t>
            </a:r>
            <a:endParaRPr kumimoji="1" lang="en-US" altLang="ja-JP" sz="3600" dirty="0"/>
          </a:p>
          <a:p>
            <a:endParaRPr lang="en-US" altLang="ja-JP" sz="3600" dirty="0"/>
          </a:p>
          <a:p>
            <a:endParaRPr kumimoji="1" lang="en-US" altLang="ja-JP" sz="3600" dirty="0"/>
          </a:p>
          <a:p>
            <a:endParaRPr lang="en-US" altLang="ja-JP" sz="3600" dirty="0"/>
          </a:p>
          <a:p>
            <a:endParaRPr kumimoji="1" lang="en-US" altLang="ja-JP" sz="2400" dirty="0"/>
          </a:p>
          <a:p>
            <a:r>
              <a:rPr kumimoji="1" lang="ja-JP" altLang="en-US" dirty="0"/>
              <a:t>学友が作ったＲＣ：</a:t>
            </a:r>
            <a:r>
              <a:rPr kumimoji="1" lang="en-US" altLang="ja-JP" dirty="0"/>
              <a:t>5</a:t>
            </a:r>
            <a:r>
              <a:rPr kumimoji="1" lang="ja-JP" altLang="en-US" sz="3600" dirty="0"/>
              <a:t>つ</a:t>
            </a:r>
            <a:endParaRPr kumimoji="1" lang="ja-JP" altLang="en-US" dirty="0"/>
          </a:p>
        </p:txBody>
      </p:sp>
      <p:grpSp>
        <p:nvGrpSpPr>
          <p:cNvPr id="33" name="グループ化 32">
            <a:extLst>
              <a:ext uri="{FF2B5EF4-FFF2-40B4-BE49-F238E27FC236}">
                <a16:creationId xmlns:a16="http://schemas.microsoft.com/office/drawing/2014/main" xmlns="" id="{25895E6D-690B-48D0-B935-723B58B0135B}"/>
              </a:ext>
            </a:extLst>
          </p:cNvPr>
          <p:cNvGrpSpPr/>
          <p:nvPr/>
        </p:nvGrpSpPr>
        <p:grpSpPr>
          <a:xfrm>
            <a:off x="2626582" y="1426525"/>
            <a:ext cx="6192987" cy="1114791"/>
            <a:chOff x="1619672" y="3429000"/>
            <a:chExt cx="6192987" cy="1114791"/>
          </a:xfrm>
        </p:grpSpPr>
        <p:sp>
          <p:nvSpPr>
            <p:cNvPr id="25" name="正方形/長方形 24">
              <a:extLst>
                <a:ext uri="{FF2B5EF4-FFF2-40B4-BE49-F238E27FC236}">
                  <a16:creationId xmlns:a16="http://schemas.microsoft.com/office/drawing/2014/main" xmlns="" id="{70EEBF03-94A5-4434-AA6E-C1DE8290438D}"/>
                </a:ext>
              </a:extLst>
            </p:cNvPr>
            <p:cNvSpPr/>
            <p:nvPr/>
          </p:nvSpPr>
          <p:spPr>
            <a:xfrm>
              <a:off x="3167185" y="3429000"/>
              <a:ext cx="1548981" cy="1114791"/>
            </a:xfrm>
            <a:prstGeom prst="rect">
              <a:avLst/>
            </a:prstGeom>
            <a:solidFill>
              <a:schemeClr val="bg1">
                <a:lumMod val="85000"/>
              </a:schemeClr>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600" b="0" u="none" strike="noStrike" dirty="0">
                <a:solidFill>
                  <a:srgbClr val="000000"/>
                </a:solidFill>
                <a:effectLst/>
                <a:latin typeface="+mj-ea"/>
                <a:ea typeface="+mj-ea"/>
              </a:endParaRPr>
            </a:p>
            <a:p>
              <a:pPr algn="ctr"/>
              <a:r>
                <a:rPr lang="en-US" altLang="ja-JP" sz="4000" b="0" u="none" strike="noStrike" dirty="0">
                  <a:solidFill>
                    <a:srgbClr val="000000"/>
                  </a:solidFill>
                  <a:effectLst/>
                  <a:latin typeface="+mj-ea"/>
                  <a:ea typeface="+mj-ea"/>
                </a:rPr>
                <a:t>68</a:t>
              </a:r>
              <a:r>
                <a:rPr lang="ja-JP" altLang="en-US" sz="2800" b="0" u="none" strike="noStrike" dirty="0">
                  <a:solidFill>
                    <a:srgbClr val="000000"/>
                  </a:solidFill>
                  <a:effectLst/>
                  <a:latin typeface="+mj-ea"/>
                  <a:ea typeface="+mj-ea"/>
                </a:rPr>
                <a:t>人</a:t>
              </a:r>
              <a:endParaRPr kumimoji="1" lang="ja-JP" altLang="en-US" sz="3600" dirty="0">
                <a:latin typeface="+mj-ea"/>
                <a:ea typeface="+mj-ea"/>
              </a:endParaRPr>
            </a:p>
          </p:txBody>
        </p:sp>
        <p:sp>
          <p:nvSpPr>
            <p:cNvPr id="26" name="正方形/長方形 25">
              <a:extLst>
                <a:ext uri="{FF2B5EF4-FFF2-40B4-BE49-F238E27FC236}">
                  <a16:creationId xmlns:a16="http://schemas.microsoft.com/office/drawing/2014/main" xmlns="" id="{2D89CA47-C25A-4583-88A5-EF21DDFCCFBF}"/>
                </a:ext>
              </a:extLst>
            </p:cNvPr>
            <p:cNvSpPr/>
            <p:nvPr/>
          </p:nvSpPr>
          <p:spPr>
            <a:xfrm>
              <a:off x="4713229" y="3429000"/>
              <a:ext cx="1548981" cy="1114791"/>
            </a:xfrm>
            <a:prstGeom prst="rect">
              <a:avLst/>
            </a:prstGeom>
            <a:solidFill>
              <a:schemeClr val="bg1">
                <a:lumMod val="85000"/>
              </a:schemeClr>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600" b="0" u="none" strike="noStrike" dirty="0">
                <a:solidFill>
                  <a:srgbClr val="000000"/>
                </a:solidFill>
                <a:effectLst/>
                <a:latin typeface="+mj-ea"/>
                <a:ea typeface="+mj-ea"/>
              </a:endParaRPr>
            </a:p>
            <a:p>
              <a:pPr algn="ctr"/>
              <a:r>
                <a:rPr lang="en-US" altLang="ja-JP" sz="4000" b="0" u="none" strike="noStrike" dirty="0">
                  <a:solidFill>
                    <a:srgbClr val="000000"/>
                  </a:solidFill>
                  <a:effectLst/>
                  <a:latin typeface="+mj-ea"/>
                  <a:ea typeface="+mj-ea"/>
                </a:rPr>
                <a:t>52</a:t>
              </a:r>
              <a:r>
                <a:rPr lang="ja-JP" altLang="en-US" sz="2800" b="0" u="none" strike="noStrike" dirty="0">
                  <a:solidFill>
                    <a:srgbClr val="000000"/>
                  </a:solidFill>
                  <a:effectLst/>
                  <a:latin typeface="+mj-ea"/>
                  <a:ea typeface="+mj-ea"/>
                </a:rPr>
                <a:t>人</a:t>
              </a:r>
              <a:endParaRPr kumimoji="1" lang="ja-JP" altLang="en-US" sz="3600" dirty="0">
                <a:latin typeface="+mj-ea"/>
                <a:ea typeface="+mj-ea"/>
              </a:endParaRPr>
            </a:p>
          </p:txBody>
        </p:sp>
        <p:sp>
          <p:nvSpPr>
            <p:cNvPr id="28" name="正方形/長方形 27">
              <a:extLst>
                <a:ext uri="{FF2B5EF4-FFF2-40B4-BE49-F238E27FC236}">
                  <a16:creationId xmlns:a16="http://schemas.microsoft.com/office/drawing/2014/main" xmlns="" id="{F5ACCD76-8D91-4533-93D9-B7EF7141969E}"/>
                </a:ext>
              </a:extLst>
            </p:cNvPr>
            <p:cNvSpPr/>
            <p:nvPr/>
          </p:nvSpPr>
          <p:spPr>
            <a:xfrm>
              <a:off x="6257804" y="3429000"/>
              <a:ext cx="1548981" cy="1114791"/>
            </a:xfrm>
            <a:prstGeom prst="rect">
              <a:avLst/>
            </a:prstGeom>
            <a:solidFill>
              <a:schemeClr val="bg1">
                <a:lumMod val="85000"/>
              </a:schemeClr>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600" b="0" u="none" strike="noStrike" dirty="0">
                <a:solidFill>
                  <a:srgbClr val="000000"/>
                </a:solidFill>
                <a:effectLst/>
                <a:latin typeface="+mj-ea"/>
                <a:ea typeface="+mj-ea"/>
              </a:endParaRPr>
            </a:p>
            <a:p>
              <a:pPr algn="ctr"/>
              <a:r>
                <a:rPr lang="en-US" altLang="ja-JP" sz="4000" b="0" u="none" strike="noStrike" dirty="0">
                  <a:solidFill>
                    <a:srgbClr val="000000"/>
                  </a:solidFill>
                  <a:effectLst/>
                  <a:latin typeface="+mj-ea"/>
                  <a:ea typeface="+mj-ea"/>
                </a:rPr>
                <a:t>53</a:t>
              </a:r>
              <a:r>
                <a:rPr lang="ja-JP" altLang="en-US" sz="2800" b="0" u="none" strike="noStrike" dirty="0">
                  <a:solidFill>
                    <a:srgbClr val="000000"/>
                  </a:solidFill>
                  <a:effectLst/>
                  <a:latin typeface="+mj-ea"/>
                  <a:ea typeface="+mj-ea"/>
                </a:rPr>
                <a:t>人</a:t>
              </a:r>
              <a:endParaRPr kumimoji="1" lang="ja-JP" altLang="en-US" sz="3600" dirty="0">
                <a:latin typeface="+mj-ea"/>
                <a:ea typeface="+mj-ea"/>
              </a:endParaRPr>
            </a:p>
          </p:txBody>
        </p:sp>
        <p:sp>
          <p:nvSpPr>
            <p:cNvPr id="12" name="正方形/長方形 11">
              <a:extLst>
                <a:ext uri="{FF2B5EF4-FFF2-40B4-BE49-F238E27FC236}">
                  <a16:creationId xmlns:a16="http://schemas.microsoft.com/office/drawing/2014/main" xmlns="" id="{3996AC2B-99A6-4A5A-AEF8-39EE4F46C237}"/>
                </a:ext>
              </a:extLst>
            </p:cNvPr>
            <p:cNvSpPr/>
            <p:nvPr/>
          </p:nvSpPr>
          <p:spPr>
            <a:xfrm>
              <a:off x="1619672" y="3429000"/>
              <a:ext cx="1548981" cy="1114791"/>
            </a:xfrm>
            <a:prstGeom prst="rect">
              <a:avLst/>
            </a:prstGeom>
            <a:solidFill>
              <a:schemeClr val="bg1">
                <a:lumMod val="85000"/>
              </a:schemeClr>
            </a:solidFill>
            <a:ln>
              <a:solidFill>
                <a:srgbClr val="B2B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600" b="0" u="none" strike="noStrike" dirty="0">
                <a:solidFill>
                  <a:srgbClr val="000000"/>
                </a:solidFill>
                <a:effectLst/>
                <a:latin typeface="+mj-ea"/>
                <a:ea typeface="+mj-ea"/>
              </a:endParaRPr>
            </a:p>
            <a:p>
              <a:pPr algn="ctr"/>
              <a:r>
                <a:rPr lang="en-US" altLang="ja-JP" sz="4000" b="0" u="none" strike="noStrike" dirty="0">
                  <a:solidFill>
                    <a:srgbClr val="000000"/>
                  </a:solidFill>
                  <a:effectLst/>
                  <a:latin typeface="+mj-ea"/>
                  <a:ea typeface="+mj-ea"/>
                </a:rPr>
                <a:t>84</a:t>
              </a:r>
              <a:r>
                <a:rPr lang="ja-JP" altLang="en-US" sz="2800" b="0" u="none" strike="noStrike" dirty="0">
                  <a:solidFill>
                    <a:srgbClr val="000000"/>
                  </a:solidFill>
                  <a:effectLst/>
                  <a:latin typeface="+mj-ea"/>
                  <a:ea typeface="+mj-ea"/>
                </a:rPr>
                <a:t>人</a:t>
              </a:r>
              <a:endParaRPr kumimoji="1" lang="ja-JP" altLang="en-US" sz="3600" dirty="0">
                <a:latin typeface="+mj-ea"/>
                <a:ea typeface="+mj-ea"/>
              </a:endParaRPr>
            </a:p>
          </p:txBody>
        </p:sp>
        <p:sp>
          <p:nvSpPr>
            <p:cNvPr id="11" name="矢印: 五方向 10">
              <a:extLst>
                <a:ext uri="{FF2B5EF4-FFF2-40B4-BE49-F238E27FC236}">
                  <a16:creationId xmlns:a16="http://schemas.microsoft.com/office/drawing/2014/main" xmlns="" id="{A7F1203F-C25D-471A-8551-F2C7EBF1CA46}"/>
                </a:ext>
              </a:extLst>
            </p:cNvPr>
            <p:cNvSpPr/>
            <p:nvPr/>
          </p:nvSpPr>
          <p:spPr>
            <a:xfrm rot="5400000">
              <a:off x="2130842" y="2926311"/>
              <a:ext cx="526642" cy="1548981"/>
            </a:xfrm>
            <a:custGeom>
              <a:avLst/>
              <a:gdLst>
                <a:gd name="connsiteX0" fmla="*/ 0 w 864096"/>
                <a:gd name="connsiteY0" fmla="*/ 0 h 1584176"/>
                <a:gd name="connsiteX1" fmla="*/ 432048 w 864096"/>
                <a:gd name="connsiteY1" fmla="*/ 0 h 1584176"/>
                <a:gd name="connsiteX2" fmla="*/ 864096 w 864096"/>
                <a:gd name="connsiteY2" fmla="*/ 792088 h 1584176"/>
                <a:gd name="connsiteX3" fmla="*/ 432048 w 864096"/>
                <a:gd name="connsiteY3" fmla="*/ 1584176 h 1584176"/>
                <a:gd name="connsiteX4" fmla="*/ 0 w 864096"/>
                <a:gd name="connsiteY4" fmla="*/ 1584176 h 1584176"/>
                <a:gd name="connsiteX5" fmla="*/ 0 w 864096"/>
                <a:gd name="connsiteY5" fmla="*/ 0 h 1584176"/>
                <a:gd name="connsiteX0" fmla="*/ 0 w 743780"/>
                <a:gd name="connsiteY0" fmla="*/ 0 h 1584176"/>
                <a:gd name="connsiteX1" fmla="*/ 432048 w 743780"/>
                <a:gd name="connsiteY1" fmla="*/ 0 h 1584176"/>
                <a:gd name="connsiteX2" fmla="*/ 743780 w 743780"/>
                <a:gd name="connsiteY2" fmla="*/ 780056 h 1584176"/>
                <a:gd name="connsiteX3" fmla="*/ 432048 w 743780"/>
                <a:gd name="connsiteY3" fmla="*/ 1584176 h 1584176"/>
                <a:gd name="connsiteX4" fmla="*/ 0 w 743780"/>
                <a:gd name="connsiteY4" fmla="*/ 1584176 h 1584176"/>
                <a:gd name="connsiteX5" fmla="*/ 0 w 743780"/>
                <a:gd name="connsiteY5" fmla="*/ 0 h 1584176"/>
                <a:gd name="connsiteX0" fmla="*/ 0 w 774495"/>
                <a:gd name="connsiteY0" fmla="*/ 0 h 1584176"/>
                <a:gd name="connsiteX1" fmla="*/ 432048 w 774495"/>
                <a:gd name="connsiteY1" fmla="*/ 0 h 1584176"/>
                <a:gd name="connsiteX2" fmla="*/ 774495 w 774495"/>
                <a:gd name="connsiteY2" fmla="*/ 794594 h 1584176"/>
                <a:gd name="connsiteX3" fmla="*/ 432048 w 774495"/>
                <a:gd name="connsiteY3" fmla="*/ 1584176 h 1584176"/>
                <a:gd name="connsiteX4" fmla="*/ 0 w 774495"/>
                <a:gd name="connsiteY4" fmla="*/ 1584176 h 1584176"/>
                <a:gd name="connsiteX5" fmla="*/ 0 w 774495"/>
                <a:gd name="connsiteY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495" h="1584176">
                  <a:moveTo>
                    <a:pt x="0" y="0"/>
                  </a:moveTo>
                  <a:lnTo>
                    <a:pt x="432048" y="0"/>
                  </a:lnTo>
                  <a:lnTo>
                    <a:pt x="774495" y="794594"/>
                  </a:lnTo>
                  <a:lnTo>
                    <a:pt x="432048" y="1584176"/>
                  </a:lnTo>
                  <a:lnTo>
                    <a:pt x="0" y="1584176"/>
                  </a:lnTo>
                  <a:lnTo>
                    <a:pt x="0" y="0"/>
                  </a:lnTo>
                  <a:close/>
                </a:path>
              </a:pathLst>
            </a:custGeom>
            <a:solidFill>
              <a:srgbClr val="00B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矢印: 五方向 10">
              <a:extLst>
                <a:ext uri="{FF2B5EF4-FFF2-40B4-BE49-F238E27FC236}">
                  <a16:creationId xmlns:a16="http://schemas.microsoft.com/office/drawing/2014/main" xmlns="" id="{3D82523D-130B-4E71-9020-11BD14000E02}"/>
                </a:ext>
              </a:extLst>
            </p:cNvPr>
            <p:cNvSpPr/>
            <p:nvPr/>
          </p:nvSpPr>
          <p:spPr>
            <a:xfrm rot="5400000">
              <a:off x="3679822" y="2926312"/>
              <a:ext cx="526642" cy="1548981"/>
            </a:xfrm>
            <a:custGeom>
              <a:avLst/>
              <a:gdLst>
                <a:gd name="connsiteX0" fmla="*/ 0 w 864096"/>
                <a:gd name="connsiteY0" fmla="*/ 0 h 1584176"/>
                <a:gd name="connsiteX1" fmla="*/ 432048 w 864096"/>
                <a:gd name="connsiteY1" fmla="*/ 0 h 1584176"/>
                <a:gd name="connsiteX2" fmla="*/ 864096 w 864096"/>
                <a:gd name="connsiteY2" fmla="*/ 792088 h 1584176"/>
                <a:gd name="connsiteX3" fmla="*/ 432048 w 864096"/>
                <a:gd name="connsiteY3" fmla="*/ 1584176 h 1584176"/>
                <a:gd name="connsiteX4" fmla="*/ 0 w 864096"/>
                <a:gd name="connsiteY4" fmla="*/ 1584176 h 1584176"/>
                <a:gd name="connsiteX5" fmla="*/ 0 w 864096"/>
                <a:gd name="connsiteY5" fmla="*/ 0 h 1584176"/>
                <a:gd name="connsiteX0" fmla="*/ 0 w 743780"/>
                <a:gd name="connsiteY0" fmla="*/ 0 h 1584176"/>
                <a:gd name="connsiteX1" fmla="*/ 432048 w 743780"/>
                <a:gd name="connsiteY1" fmla="*/ 0 h 1584176"/>
                <a:gd name="connsiteX2" fmla="*/ 743780 w 743780"/>
                <a:gd name="connsiteY2" fmla="*/ 780056 h 1584176"/>
                <a:gd name="connsiteX3" fmla="*/ 432048 w 743780"/>
                <a:gd name="connsiteY3" fmla="*/ 1584176 h 1584176"/>
                <a:gd name="connsiteX4" fmla="*/ 0 w 743780"/>
                <a:gd name="connsiteY4" fmla="*/ 1584176 h 1584176"/>
                <a:gd name="connsiteX5" fmla="*/ 0 w 743780"/>
                <a:gd name="connsiteY5" fmla="*/ 0 h 1584176"/>
                <a:gd name="connsiteX0" fmla="*/ 0 w 774495"/>
                <a:gd name="connsiteY0" fmla="*/ 0 h 1584176"/>
                <a:gd name="connsiteX1" fmla="*/ 432048 w 774495"/>
                <a:gd name="connsiteY1" fmla="*/ 0 h 1584176"/>
                <a:gd name="connsiteX2" fmla="*/ 774495 w 774495"/>
                <a:gd name="connsiteY2" fmla="*/ 794594 h 1584176"/>
                <a:gd name="connsiteX3" fmla="*/ 432048 w 774495"/>
                <a:gd name="connsiteY3" fmla="*/ 1584176 h 1584176"/>
                <a:gd name="connsiteX4" fmla="*/ 0 w 774495"/>
                <a:gd name="connsiteY4" fmla="*/ 1584176 h 1584176"/>
                <a:gd name="connsiteX5" fmla="*/ 0 w 774495"/>
                <a:gd name="connsiteY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495" h="1584176">
                  <a:moveTo>
                    <a:pt x="0" y="0"/>
                  </a:moveTo>
                  <a:lnTo>
                    <a:pt x="432048" y="0"/>
                  </a:lnTo>
                  <a:lnTo>
                    <a:pt x="774495" y="794594"/>
                  </a:lnTo>
                  <a:lnTo>
                    <a:pt x="432048" y="1584176"/>
                  </a:lnTo>
                  <a:lnTo>
                    <a:pt x="0" y="1584176"/>
                  </a:lnTo>
                  <a:lnTo>
                    <a:pt x="0" y="0"/>
                  </a:lnTo>
                  <a:close/>
                </a:path>
              </a:pathLst>
            </a:cu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五方向 10">
              <a:extLst>
                <a:ext uri="{FF2B5EF4-FFF2-40B4-BE49-F238E27FC236}">
                  <a16:creationId xmlns:a16="http://schemas.microsoft.com/office/drawing/2014/main" xmlns="" id="{F3E46C5A-4F20-46F5-89BD-A81D9F777605}"/>
                </a:ext>
              </a:extLst>
            </p:cNvPr>
            <p:cNvSpPr/>
            <p:nvPr/>
          </p:nvSpPr>
          <p:spPr>
            <a:xfrm rot="5400000">
              <a:off x="5228803" y="2926313"/>
              <a:ext cx="526642" cy="1548981"/>
            </a:xfrm>
            <a:custGeom>
              <a:avLst/>
              <a:gdLst>
                <a:gd name="connsiteX0" fmla="*/ 0 w 864096"/>
                <a:gd name="connsiteY0" fmla="*/ 0 h 1584176"/>
                <a:gd name="connsiteX1" fmla="*/ 432048 w 864096"/>
                <a:gd name="connsiteY1" fmla="*/ 0 h 1584176"/>
                <a:gd name="connsiteX2" fmla="*/ 864096 w 864096"/>
                <a:gd name="connsiteY2" fmla="*/ 792088 h 1584176"/>
                <a:gd name="connsiteX3" fmla="*/ 432048 w 864096"/>
                <a:gd name="connsiteY3" fmla="*/ 1584176 h 1584176"/>
                <a:gd name="connsiteX4" fmla="*/ 0 w 864096"/>
                <a:gd name="connsiteY4" fmla="*/ 1584176 h 1584176"/>
                <a:gd name="connsiteX5" fmla="*/ 0 w 864096"/>
                <a:gd name="connsiteY5" fmla="*/ 0 h 1584176"/>
                <a:gd name="connsiteX0" fmla="*/ 0 w 743780"/>
                <a:gd name="connsiteY0" fmla="*/ 0 h 1584176"/>
                <a:gd name="connsiteX1" fmla="*/ 432048 w 743780"/>
                <a:gd name="connsiteY1" fmla="*/ 0 h 1584176"/>
                <a:gd name="connsiteX2" fmla="*/ 743780 w 743780"/>
                <a:gd name="connsiteY2" fmla="*/ 780056 h 1584176"/>
                <a:gd name="connsiteX3" fmla="*/ 432048 w 743780"/>
                <a:gd name="connsiteY3" fmla="*/ 1584176 h 1584176"/>
                <a:gd name="connsiteX4" fmla="*/ 0 w 743780"/>
                <a:gd name="connsiteY4" fmla="*/ 1584176 h 1584176"/>
                <a:gd name="connsiteX5" fmla="*/ 0 w 743780"/>
                <a:gd name="connsiteY5" fmla="*/ 0 h 1584176"/>
                <a:gd name="connsiteX0" fmla="*/ 0 w 774495"/>
                <a:gd name="connsiteY0" fmla="*/ 0 h 1584176"/>
                <a:gd name="connsiteX1" fmla="*/ 432048 w 774495"/>
                <a:gd name="connsiteY1" fmla="*/ 0 h 1584176"/>
                <a:gd name="connsiteX2" fmla="*/ 774495 w 774495"/>
                <a:gd name="connsiteY2" fmla="*/ 794594 h 1584176"/>
                <a:gd name="connsiteX3" fmla="*/ 432048 w 774495"/>
                <a:gd name="connsiteY3" fmla="*/ 1584176 h 1584176"/>
                <a:gd name="connsiteX4" fmla="*/ 0 w 774495"/>
                <a:gd name="connsiteY4" fmla="*/ 1584176 h 1584176"/>
                <a:gd name="connsiteX5" fmla="*/ 0 w 774495"/>
                <a:gd name="connsiteY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495" h="1584176">
                  <a:moveTo>
                    <a:pt x="0" y="0"/>
                  </a:moveTo>
                  <a:lnTo>
                    <a:pt x="432048" y="0"/>
                  </a:lnTo>
                  <a:lnTo>
                    <a:pt x="774495" y="794594"/>
                  </a:lnTo>
                  <a:lnTo>
                    <a:pt x="432048" y="1584176"/>
                  </a:lnTo>
                  <a:lnTo>
                    <a:pt x="0" y="1584176"/>
                  </a:lnTo>
                  <a:lnTo>
                    <a:pt x="0" y="0"/>
                  </a:lnTo>
                  <a:close/>
                </a:path>
              </a:pathLst>
            </a:custGeom>
            <a:solidFill>
              <a:srgbClr val="00B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五方向 10">
              <a:extLst>
                <a:ext uri="{FF2B5EF4-FFF2-40B4-BE49-F238E27FC236}">
                  <a16:creationId xmlns:a16="http://schemas.microsoft.com/office/drawing/2014/main" xmlns="" id="{A75D2327-2C75-43D8-A49F-51CA61F14DB8}"/>
                </a:ext>
              </a:extLst>
            </p:cNvPr>
            <p:cNvSpPr/>
            <p:nvPr/>
          </p:nvSpPr>
          <p:spPr>
            <a:xfrm rot="5400000">
              <a:off x="6774848" y="2926314"/>
              <a:ext cx="526642" cy="1548981"/>
            </a:xfrm>
            <a:custGeom>
              <a:avLst/>
              <a:gdLst>
                <a:gd name="connsiteX0" fmla="*/ 0 w 864096"/>
                <a:gd name="connsiteY0" fmla="*/ 0 h 1584176"/>
                <a:gd name="connsiteX1" fmla="*/ 432048 w 864096"/>
                <a:gd name="connsiteY1" fmla="*/ 0 h 1584176"/>
                <a:gd name="connsiteX2" fmla="*/ 864096 w 864096"/>
                <a:gd name="connsiteY2" fmla="*/ 792088 h 1584176"/>
                <a:gd name="connsiteX3" fmla="*/ 432048 w 864096"/>
                <a:gd name="connsiteY3" fmla="*/ 1584176 h 1584176"/>
                <a:gd name="connsiteX4" fmla="*/ 0 w 864096"/>
                <a:gd name="connsiteY4" fmla="*/ 1584176 h 1584176"/>
                <a:gd name="connsiteX5" fmla="*/ 0 w 864096"/>
                <a:gd name="connsiteY5" fmla="*/ 0 h 1584176"/>
                <a:gd name="connsiteX0" fmla="*/ 0 w 743780"/>
                <a:gd name="connsiteY0" fmla="*/ 0 h 1584176"/>
                <a:gd name="connsiteX1" fmla="*/ 432048 w 743780"/>
                <a:gd name="connsiteY1" fmla="*/ 0 h 1584176"/>
                <a:gd name="connsiteX2" fmla="*/ 743780 w 743780"/>
                <a:gd name="connsiteY2" fmla="*/ 780056 h 1584176"/>
                <a:gd name="connsiteX3" fmla="*/ 432048 w 743780"/>
                <a:gd name="connsiteY3" fmla="*/ 1584176 h 1584176"/>
                <a:gd name="connsiteX4" fmla="*/ 0 w 743780"/>
                <a:gd name="connsiteY4" fmla="*/ 1584176 h 1584176"/>
                <a:gd name="connsiteX5" fmla="*/ 0 w 743780"/>
                <a:gd name="connsiteY5" fmla="*/ 0 h 1584176"/>
                <a:gd name="connsiteX0" fmla="*/ 0 w 774495"/>
                <a:gd name="connsiteY0" fmla="*/ 0 h 1584176"/>
                <a:gd name="connsiteX1" fmla="*/ 432048 w 774495"/>
                <a:gd name="connsiteY1" fmla="*/ 0 h 1584176"/>
                <a:gd name="connsiteX2" fmla="*/ 774495 w 774495"/>
                <a:gd name="connsiteY2" fmla="*/ 794594 h 1584176"/>
                <a:gd name="connsiteX3" fmla="*/ 432048 w 774495"/>
                <a:gd name="connsiteY3" fmla="*/ 1584176 h 1584176"/>
                <a:gd name="connsiteX4" fmla="*/ 0 w 774495"/>
                <a:gd name="connsiteY4" fmla="*/ 1584176 h 1584176"/>
                <a:gd name="connsiteX5" fmla="*/ 0 w 774495"/>
                <a:gd name="connsiteY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495" h="1584176">
                  <a:moveTo>
                    <a:pt x="0" y="0"/>
                  </a:moveTo>
                  <a:lnTo>
                    <a:pt x="432048" y="0"/>
                  </a:lnTo>
                  <a:lnTo>
                    <a:pt x="774495" y="794594"/>
                  </a:lnTo>
                  <a:lnTo>
                    <a:pt x="432048" y="1584176"/>
                  </a:lnTo>
                  <a:lnTo>
                    <a:pt x="0" y="1584176"/>
                  </a:lnTo>
                  <a:lnTo>
                    <a:pt x="0" y="0"/>
                  </a:lnTo>
                  <a:close/>
                </a:path>
              </a:pathLst>
            </a:cu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xmlns="" id="{C77CFDD1-0071-41CD-A3CA-24D49FA2370C}"/>
                </a:ext>
              </a:extLst>
            </p:cNvPr>
            <p:cNvSpPr txBox="1"/>
            <p:nvPr/>
          </p:nvSpPr>
          <p:spPr>
            <a:xfrm>
              <a:off x="1835996" y="3439633"/>
              <a:ext cx="1151828" cy="461665"/>
            </a:xfrm>
            <a:prstGeom prst="rect">
              <a:avLst/>
            </a:prstGeom>
            <a:noFill/>
          </p:spPr>
          <p:txBody>
            <a:bodyPr wrap="square" rtlCol="0">
              <a:spAutoFit/>
            </a:bodyPr>
            <a:lstStyle/>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台湾</a:t>
              </a:r>
            </a:p>
          </p:txBody>
        </p:sp>
        <p:sp>
          <p:nvSpPr>
            <p:cNvPr id="30" name="テキスト ボックス 29">
              <a:extLst>
                <a:ext uri="{FF2B5EF4-FFF2-40B4-BE49-F238E27FC236}">
                  <a16:creationId xmlns:a16="http://schemas.microsoft.com/office/drawing/2014/main" xmlns="" id="{A72FF9EE-75BF-45D5-8E02-71EFA5316016}"/>
                </a:ext>
              </a:extLst>
            </p:cNvPr>
            <p:cNvSpPr txBox="1"/>
            <p:nvPr/>
          </p:nvSpPr>
          <p:spPr>
            <a:xfrm>
              <a:off x="3394732" y="3439633"/>
              <a:ext cx="1151828" cy="461665"/>
            </a:xfrm>
            <a:prstGeom prst="rect">
              <a:avLst/>
            </a:prstGeom>
            <a:noFill/>
          </p:spPr>
          <p:txBody>
            <a:bodyPr wrap="square" rtlCol="0">
              <a:spAutoFit/>
            </a:bodyPr>
            <a:lstStyle/>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韓国</a:t>
              </a:r>
            </a:p>
          </p:txBody>
        </p:sp>
        <p:sp>
          <p:nvSpPr>
            <p:cNvPr id="31" name="テキスト ボックス 30">
              <a:extLst>
                <a:ext uri="{FF2B5EF4-FFF2-40B4-BE49-F238E27FC236}">
                  <a16:creationId xmlns:a16="http://schemas.microsoft.com/office/drawing/2014/main" xmlns="" id="{ABB5A6A3-0290-4016-9824-A3D70F950CB1}"/>
                </a:ext>
              </a:extLst>
            </p:cNvPr>
            <p:cNvSpPr txBox="1"/>
            <p:nvPr/>
          </p:nvSpPr>
          <p:spPr>
            <a:xfrm>
              <a:off x="4934902" y="3439633"/>
              <a:ext cx="1151828" cy="461665"/>
            </a:xfrm>
            <a:prstGeom prst="rect">
              <a:avLst/>
            </a:prstGeom>
            <a:noFill/>
          </p:spPr>
          <p:txBody>
            <a:bodyPr wrap="square" rtlCol="0">
              <a:spAutoFit/>
            </a:bodyPr>
            <a:lstStyle/>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中国</a:t>
              </a:r>
            </a:p>
          </p:txBody>
        </p:sp>
        <p:sp>
          <p:nvSpPr>
            <p:cNvPr id="32" name="テキスト ボックス 31">
              <a:extLst>
                <a:ext uri="{FF2B5EF4-FFF2-40B4-BE49-F238E27FC236}">
                  <a16:creationId xmlns:a16="http://schemas.microsoft.com/office/drawing/2014/main" xmlns="" id="{79C59F1C-F03C-4324-8B17-44F2B8486333}"/>
                </a:ext>
              </a:extLst>
            </p:cNvPr>
            <p:cNvSpPr txBox="1"/>
            <p:nvPr/>
          </p:nvSpPr>
          <p:spPr>
            <a:xfrm>
              <a:off x="6456380" y="3439633"/>
              <a:ext cx="1151828" cy="461665"/>
            </a:xfrm>
            <a:prstGeom prst="rect">
              <a:avLst/>
            </a:prstGeom>
            <a:noFill/>
          </p:spPr>
          <p:txBody>
            <a:bodyPr wrap="square" rtlCol="0">
              <a:spAutoFit/>
            </a:bodyPr>
            <a:lstStyle/>
            <a:p>
              <a:pPr algn="ctr"/>
              <a:r>
                <a:rPr kumimoji="1" lang="ja-JP" altLang="en-US" sz="2400" b="1" dirty="0">
                  <a:solidFill>
                    <a:schemeClr val="bg1"/>
                  </a:solidFill>
                  <a:latin typeface="游ゴシック" panose="020B0400000000000000" pitchFamily="50" charset="-128"/>
                  <a:ea typeface="游ゴシック" panose="020B0400000000000000" pitchFamily="50" charset="-128"/>
                </a:rPr>
                <a:t>その他</a:t>
              </a:r>
            </a:p>
          </p:txBody>
        </p:sp>
      </p:grpSp>
      <p:sp>
        <p:nvSpPr>
          <p:cNvPr id="34" name="テキスト ボックス 33">
            <a:extLst>
              <a:ext uri="{FF2B5EF4-FFF2-40B4-BE49-F238E27FC236}">
                <a16:creationId xmlns:a16="http://schemas.microsoft.com/office/drawing/2014/main" xmlns="" id="{E9982A61-5FA5-412E-817B-1F3581FB8F1C}"/>
              </a:ext>
            </a:extLst>
          </p:cNvPr>
          <p:cNvSpPr txBox="1"/>
          <p:nvPr/>
        </p:nvSpPr>
        <p:spPr>
          <a:xfrm>
            <a:off x="744907" y="3425151"/>
            <a:ext cx="7211469" cy="2506199"/>
          </a:xfrm>
          <a:prstGeom prst="rect">
            <a:avLst/>
          </a:prstGeom>
          <a:noFill/>
        </p:spPr>
        <p:txBody>
          <a:bodyPr wrap="square" rtlCol="0">
            <a:spAutoFit/>
          </a:bodyPr>
          <a:lstStyle/>
          <a:p>
            <a:pPr marL="0" indent="0">
              <a:lnSpc>
                <a:spcPct val="150000"/>
              </a:lnSpc>
              <a:spcBef>
                <a:spcPts val="0"/>
              </a:spcBef>
              <a:buFont typeface="Wingdings" pitchFamily="2" charset="2"/>
              <a:buNone/>
              <a:defRPr/>
            </a:pPr>
            <a:r>
              <a:rPr lang="ja-JP" altLang="en-US" sz="3600" b="1" dirty="0">
                <a:latin typeface="游ゴシック" panose="020B0400000000000000" pitchFamily="50" charset="-128"/>
                <a:ea typeface="游ゴシック" panose="020B0400000000000000" pitchFamily="50" charset="-128"/>
              </a:rPr>
              <a:t>林 隆義</a:t>
            </a:r>
            <a:r>
              <a:rPr lang="ja-JP" altLang="en-US" sz="2800" b="1" dirty="0">
                <a:latin typeface="游ゴシック" panose="020B0400000000000000" pitchFamily="50" charset="-128"/>
                <a:ea typeface="游ゴシック" panose="020B0400000000000000" pitchFamily="50" charset="-128"/>
              </a:rPr>
              <a:t>氏（韓国）</a:t>
            </a:r>
            <a:r>
              <a:rPr lang="en-US" altLang="ja-JP" sz="2800" b="1" dirty="0">
                <a:latin typeface="游ゴシック" panose="020B0400000000000000" pitchFamily="50" charset="-128"/>
                <a:ea typeface="游ゴシック" panose="020B0400000000000000" pitchFamily="50" charset="-128"/>
              </a:rPr>
              <a:t>1997-98</a:t>
            </a:r>
            <a:r>
              <a:rPr lang="ja-JP" altLang="en-US" sz="2400" b="1" dirty="0">
                <a:latin typeface="游ゴシック" panose="020B0400000000000000" pitchFamily="50" charset="-128"/>
                <a:ea typeface="游ゴシック" panose="020B0400000000000000" pitchFamily="50" charset="-128"/>
              </a:rPr>
              <a:t>年度 </a:t>
            </a:r>
            <a:r>
              <a:rPr lang="ja-JP" altLang="en-US" sz="2800" b="1" dirty="0">
                <a:latin typeface="游ゴシック" panose="020B0400000000000000" pitchFamily="50" charset="-128"/>
                <a:ea typeface="游ゴシック" panose="020B0400000000000000" pitchFamily="50" charset="-128"/>
              </a:rPr>
              <a:t> </a:t>
            </a:r>
            <a:r>
              <a:rPr lang="en-US" altLang="ja-JP" sz="2800" b="1" dirty="0">
                <a:latin typeface="游ゴシック" panose="020B0400000000000000" pitchFamily="50" charset="-128"/>
                <a:ea typeface="游ゴシック" panose="020B0400000000000000" pitchFamily="50" charset="-128"/>
              </a:rPr>
              <a:t>RID3650</a:t>
            </a:r>
          </a:p>
          <a:p>
            <a:pPr marL="0" indent="0">
              <a:lnSpc>
                <a:spcPct val="150000"/>
              </a:lnSpc>
              <a:spcBef>
                <a:spcPts val="0"/>
              </a:spcBef>
              <a:buFont typeface="Wingdings" pitchFamily="2" charset="2"/>
              <a:buNone/>
              <a:defRPr/>
            </a:pPr>
            <a:r>
              <a:rPr lang="ja-JP" altLang="en-US" sz="3600" b="1" dirty="0">
                <a:latin typeface="游ゴシック" panose="020B0400000000000000" pitchFamily="50" charset="-128"/>
                <a:ea typeface="游ゴシック" panose="020B0400000000000000" pitchFamily="50" charset="-128"/>
              </a:rPr>
              <a:t>許 國文</a:t>
            </a:r>
            <a:r>
              <a:rPr lang="ja-JP" altLang="en-US" sz="2800" b="1" dirty="0">
                <a:latin typeface="游ゴシック" panose="020B0400000000000000" pitchFamily="50" charset="-128"/>
                <a:ea typeface="游ゴシック" panose="020B0400000000000000" pitchFamily="50" charset="-128"/>
              </a:rPr>
              <a:t>氏（台湾）</a:t>
            </a:r>
            <a:r>
              <a:rPr lang="en-US" altLang="ja-JP" sz="2800" b="1" dirty="0">
                <a:latin typeface="游ゴシック" panose="020B0400000000000000" pitchFamily="50" charset="-128"/>
                <a:ea typeface="游ゴシック" panose="020B0400000000000000" pitchFamily="50" charset="-128"/>
              </a:rPr>
              <a:t>2005-06</a:t>
            </a:r>
            <a:r>
              <a:rPr lang="ja-JP" altLang="en-US" sz="2400" b="1" dirty="0">
                <a:latin typeface="游ゴシック" panose="020B0400000000000000" pitchFamily="50" charset="-128"/>
                <a:ea typeface="游ゴシック" panose="020B0400000000000000" pitchFamily="50" charset="-128"/>
              </a:rPr>
              <a:t>年度 </a:t>
            </a:r>
            <a:r>
              <a:rPr lang="ja-JP" altLang="en-US" sz="2800" b="1" dirty="0">
                <a:latin typeface="游ゴシック" panose="020B0400000000000000" pitchFamily="50" charset="-128"/>
                <a:ea typeface="游ゴシック" panose="020B0400000000000000" pitchFamily="50" charset="-128"/>
              </a:rPr>
              <a:t> </a:t>
            </a:r>
            <a:r>
              <a:rPr lang="en-US" altLang="ja-JP" sz="2800" b="1" dirty="0">
                <a:latin typeface="游ゴシック" panose="020B0400000000000000" pitchFamily="50" charset="-128"/>
                <a:ea typeface="游ゴシック" panose="020B0400000000000000" pitchFamily="50" charset="-128"/>
              </a:rPr>
              <a:t>RID3490</a:t>
            </a:r>
          </a:p>
          <a:p>
            <a:pPr marL="0" indent="0">
              <a:lnSpc>
                <a:spcPct val="150000"/>
              </a:lnSpc>
              <a:spcBef>
                <a:spcPts val="0"/>
              </a:spcBef>
              <a:buFont typeface="Wingdings" pitchFamily="2" charset="2"/>
              <a:buNone/>
              <a:defRPr/>
            </a:pPr>
            <a:r>
              <a:rPr lang="ja-JP" altLang="en-US" sz="3600" b="1" dirty="0">
                <a:latin typeface="游ゴシック" panose="020B0400000000000000" pitchFamily="50" charset="-128"/>
                <a:ea typeface="游ゴシック" panose="020B0400000000000000" pitchFamily="50" charset="-128"/>
              </a:rPr>
              <a:t>林 華明</a:t>
            </a:r>
            <a:r>
              <a:rPr lang="ja-JP" altLang="en-US" sz="2800" b="1" dirty="0">
                <a:latin typeface="游ゴシック" panose="020B0400000000000000" pitchFamily="50" charset="-128"/>
                <a:ea typeface="游ゴシック" panose="020B0400000000000000" pitchFamily="50" charset="-128"/>
              </a:rPr>
              <a:t>氏（台湾）</a:t>
            </a:r>
            <a:r>
              <a:rPr lang="en-US" altLang="ja-JP" sz="2800" b="1" dirty="0">
                <a:latin typeface="游ゴシック" panose="020B0400000000000000" pitchFamily="50" charset="-128"/>
                <a:ea typeface="游ゴシック" panose="020B0400000000000000" pitchFamily="50" charset="-128"/>
              </a:rPr>
              <a:t>2015-16</a:t>
            </a:r>
            <a:r>
              <a:rPr lang="ja-JP" altLang="en-US" sz="2400" b="1" dirty="0">
                <a:latin typeface="游ゴシック" panose="020B0400000000000000" pitchFamily="50" charset="-128"/>
                <a:ea typeface="游ゴシック" panose="020B0400000000000000" pitchFamily="50" charset="-128"/>
              </a:rPr>
              <a:t>年度 </a:t>
            </a:r>
            <a:r>
              <a:rPr lang="ja-JP" altLang="en-US" sz="2800" b="1" dirty="0">
                <a:latin typeface="游ゴシック" panose="020B0400000000000000" pitchFamily="50" charset="-128"/>
                <a:ea typeface="游ゴシック" panose="020B0400000000000000" pitchFamily="50" charset="-128"/>
              </a:rPr>
              <a:t> </a:t>
            </a:r>
            <a:r>
              <a:rPr lang="en-US" altLang="ja-JP" sz="2800" b="1" dirty="0">
                <a:latin typeface="游ゴシック" panose="020B0400000000000000" pitchFamily="50" charset="-128"/>
                <a:ea typeface="游ゴシック" panose="020B0400000000000000" pitchFamily="50" charset="-128"/>
              </a:rPr>
              <a:t>RID3520</a:t>
            </a:r>
            <a:endParaRPr kumimoji="1" lang="ja-JP" altLang="en-US" sz="2800" b="1" dirty="0">
              <a:latin typeface="游ゴシック" panose="020B0400000000000000" pitchFamily="50" charset="-128"/>
              <a:ea typeface="游ゴシック" panose="020B0400000000000000" pitchFamily="50" charset="-128"/>
            </a:endParaRPr>
          </a:p>
        </p:txBody>
      </p:sp>
      <p:pic>
        <p:nvPicPr>
          <p:cNvPr id="36" name="Picture 2" descr="Z:\images\●学友\学友_林隆義\ni 002.jpg">
            <a:extLst>
              <a:ext uri="{FF2B5EF4-FFF2-40B4-BE49-F238E27FC236}">
                <a16:creationId xmlns:a16="http://schemas.microsoft.com/office/drawing/2014/main" xmlns="" id="{F168C113-6522-47DD-A5C5-AE7533C28C5C}"/>
              </a:ext>
            </a:extLst>
          </p:cNvPr>
          <p:cNvPicPr>
            <a:picLocks noChangeAspect="1" noChangeArrowheads="1"/>
          </p:cNvPicPr>
          <p:nvPr/>
        </p:nvPicPr>
        <p:blipFill rotWithShape="1">
          <a:blip r:embed="rId3" cstate="print">
            <a:extLst>
              <a:ext uri="{28A0092B-C50C-407E-A947-70E740481C1C}">
                <a14:useLocalDpi xmlns:a14="http://schemas.microsoft.com/office/drawing/2010/main" xmlns=""/>
              </a:ext>
            </a:extLst>
          </a:blip>
          <a:srcRect/>
          <a:stretch/>
        </p:blipFill>
        <p:spPr bwMode="auto">
          <a:xfrm>
            <a:off x="8172450" y="2852936"/>
            <a:ext cx="971550"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8" name="Picture 3" descr="Z:\images\2017.08.26_感謝in熊本\DSC_8504.jpg">
            <a:extLst>
              <a:ext uri="{FF2B5EF4-FFF2-40B4-BE49-F238E27FC236}">
                <a16:creationId xmlns:a16="http://schemas.microsoft.com/office/drawing/2014/main" xmlns="" id="{315A92C4-B781-49DC-9487-FA3F701B1FEA}"/>
              </a:ext>
            </a:extLst>
          </p:cNvPr>
          <p:cNvPicPr>
            <a:picLocks noChangeAspect="1" noChangeArrowheads="1"/>
          </p:cNvPicPr>
          <p:nvPr/>
        </p:nvPicPr>
        <p:blipFill rotWithShape="1">
          <a:blip r:embed="rId4" cstate="print">
            <a:extLst>
              <a:ext uri="{28A0092B-C50C-407E-A947-70E740481C1C}">
                <a14:useLocalDpi xmlns:a14="http://schemas.microsoft.com/office/drawing/2010/main" xmlns=""/>
              </a:ext>
            </a:extLst>
          </a:blip>
          <a:srcRect/>
          <a:stretch/>
        </p:blipFill>
        <p:spPr bwMode="auto">
          <a:xfrm>
            <a:off x="8172450" y="3861048"/>
            <a:ext cx="971550"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 name="Picture 5" descr="画像に含まれている可能性があるもの:1人、座ってる、テーブル、室内">
            <a:extLst>
              <a:ext uri="{FF2B5EF4-FFF2-40B4-BE49-F238E27FC236}">
                <a16:creationId xmlns:a16="http://schemas.microsoft.com/office/drawing/2014/main" xmlns="" id="{EF325769-2788-4A5E-AF1F-4BEEF6494F2F}"/>
              </a:ext>
            </a:extLst>
          </p:cNvPr>
          <p:cNvPicPr>
            <a:picLocks noChangeAspect="1" noChangeArrowheads="1"/>
          </p:cNvPicPr>
          <p:nvPr/>
        </p:nvPicPr>
        <p:blipFill rotWithShape="1">
          <a:blip r:embed="rId5" cstate="print">
            <a:extLst>
              <a:ext uri="{28A0092B-C50C-407E-A947-70E740481C1C}">
                <a14:useLocalDpi xmlns:a14="http://schemas.microsoft.com/office/drawing/2010/main" xmlns=""/>
              </a:ext>
            </a:extLst>
          </a:blip>
          <a:srcRect/>
          <a:stretch/>
        </p:blipFill>
        <p:spPr bwMode="auto">
          <a:xfrm>
            <a:off x="8172450" y="4869160"/>
            <a:ext cx="971550" cy="100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 name="テキスト ボックス 40">
            <a:extLst>
              <a:ext uri="{FF2B5EF4-FFF2-40B4-BE49-F238E27FC236}">
                <a16:creationId xmlns:a16="http://schemas.microsoft.com/office/drawing/2014/main" xmlns="" id="{F4F3002A-F402-4C02-B612-8621F805B31E}"/>
              </a:ext>
            </a:extLst>
          </p:cNvPr>
          <p:cNvSpPr txBox="1"/>
          <p:nvPr/>
        </p:nvSpPr>
        <p:spPr>
          <a:xfrm>
            <a:off x="744907" y="3425151"/>
            <a:ext cx="1810869" cy="369332"/>
          </a:xfrm>
          <a:prstGeom prst="rect">
            <a:avLst/>
          </a:prstGeom>
          <a:noFill/>
        </p:spPr>
        <p:txBody>
          <a:bodyPr wrap="square" rtlCol="0">
            <a:spAutoFit/>
          </a:bodyPr>
          <a:lstStyle/>
          <a:p>
            <a:r>
              <a:rPr kumimoji="1" lang="ja-JP" altLang="en-US" b="1" dirty="0">
                <a:solidFill>
                  <a:srgbClr val="FF0066"/>
                </a:solidFill>
                <a:latin typeface="游ゴシック" panose="020B0400000000000000" pitchFamily="50" charset="-128"/>
                <a:ea typeface="游ゴシック" panose="020B0400000000000000" pitchFamily="50" charset="-128"/>
              </a:rPr>
              <a:t>リム ユンウィ</a:t>
            </a:r>
          </a:p>
        </p:txBody>
      </p:sp>
      <p:sp>
        <p:nvSpPr>
          <p:cNvPr id="42" name="テキスト ボックス 41">
            <a:extLst>
              <a:ext uri="{FF2B5EF4-FFF2-40B4-BE49-F238E27FC236}">
                <a16:creationId xmlns:a16="http://schemas.microsoft.com/office/drawing/2014/main" xmlns="" id="{FA672D84-AB58-45A0-97A2-204D0133E796}"/>
              </a:ext>
            </a:extLst>
          </p:cNvPr>
          <p:cNvSpPr txBox="1"/>
          <p:nvPr/>
        </p:nvSpPr>
        <p:spPr>
          <a:xfrm>
            <a:off x="744907" y="4217239"/>
            <a:ext cx="1810869" cy="369332"/>
          </a:xfrm>
          <a:prstGeom prst="rect">
            <a:avLst/>
          </a:prstGeom>
          <a:noFill/>
        </p:spPr>
        <p:txBody>
          <a:bodyPr wrap="square" rtlCol="0">
            <a:spAutoFit/>
          </a:bodyPr>
          <a:lstStyle/>
          <a:p>
            <a:r>
              <a:rPr kumimoji="1" lang="ja-JP" altLang="en-US" b="1" dirty="0">
                <a:solidFill>
                  <a:srgbClr val="FF0066"/>
                </a:solidFill>
                <a:latin typeface="游ゴシック" panose="020B0400000000000000" pitchFamily="50" charset="-128"/>
                <a:ea typeface="游ゴシック" panose="020B0400000000000000" pitchFamily="50" charset="-128"/>
              </a:rPr>
              <a:t>キョ コクブン</a:t>
            </a:r>
          </a:p>
        </p:txBody>
      </p:sp>
      <p:sp>
        <p:nvSpPr>
          <p:cNvPr id="43" name="テキスト ボックス 42">
            <a:extLst>
              <a:ext uri="{FF2B5EF4-FFF2-40B4-BE49-F238E27FC236}">
                <a16:creationId xmlns:a16="http://schemas.microsoft.com/office/drawing/2014/main" xmlns="" id="{C867F371-CA7E-41E5-96FA-BC5FCB965186}"/>
              </a:ext>
            </a:extLst>
          </p:cNvPr>
          <p:cNvSpPr txBox="1"/>
          <p:nvPr/>
        </p:nvSpPr>
        <p:spPr>
          <a:xfrm>
            <a:off x="744907" y="5081335"/>
            <a:ext cx="1810869" cy="369332"/>
          </a:xfrm>
          <a:prstGeom prst="rect">
            <a:avLst/>
          </a:prstGeom>
          <a:noFill/>
        </p:spPr>
        <p:txBody>
          <a:bodyPr wrap="square" rtlCol="0">
            <a:spAutoFit/>
          </a:bodyPr>
          <a:lstStyle/>
          <a:p>
            <a:r>
              <a:rPr kumimoji="1" lang="ja-JP" altLang="en-US" b="1" dirty="0">
                <a:solidFill>
                  <a:srgbClr val="FF0066"/>
                </a:solidFill>
                <a:latin typeface="游ゴシック" panose="020B0400000000000000" pitchFamily="50" charset="-128"/>
                <a:ea typeface="游ゴシック" panose="020B0400000000000000" pitchFamily="50" charset="-128"/>
              </a:rPr>
              <a:t>リン カミン</a:t>
            </a:r>
          </a:p>
        </p:txBody>
      </p:sp>
    </p:spTree>
    <p:extLst>
      <p:ext uri="{BB962C8B-B14F-4D97-AF65-F5344CB8AC3E}">
        <p14:creationId xmlns:p14="http://schemas.microsoft.com/office/powerpoint/2010/main" xmlns="" val="15088075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37662</TotalTime>
  <Words>3042</Words>
  <Application>Microsoft Office PowerPoint</Application>
  <PresentationFormat>画面に合わせる (4:3)</PresentationFormat>
  <Paragraphs>245</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スライド 1</vt:lpstr>
      <vt:lpstr>米山奨学事業の概要</vt:lpstr>
      <vt:lpstr>事業のはじまり</vt:lpstr>
      <vt:lpstr>　　　　       設立趣意書</vt:lpstr>
      <vt:lpstr>国内最大級の奨学生数</vt:lpstr>
      <vt:lpstr>奨学生数の決定と選考</vt:lpstr>
      <vt:lpstr>寄付金の推移</vt:lpstr>
      <vt:lpstr>ご寄付は奨学事業に</vt:lpstr>
      <vt:lpstr>学友からロータリアンに</vt:lpstr>
      <vt:lpstr>恩返しの気持ち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noz</dc:creator>
  <cp:lastModifiedBy>komai</cp:lastModifiedBy>
  <cp:revision>860</cp:revision>
  <cp:lastPrinted>2021-09-16T01:09:58Z</cp:lastPrinted>
  <dcterms:created xsi:type="dcterms:W3CDTF">2014-08-26T07:39:16Z</dcterms:created>
  <dcterms:modified xsi:type="dcterms:W3CDTF">2022-04-12T00:20:50Z</dcterms:modified>
</cp:coreProperties>
</file>